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fntdata" ContentType="application/x-fontdata"/>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Masters/slideMaster1.xml" ContentType="application/vnd.openxmlformats-officedocument.presentationml.slideMaster+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7.xml" ContentType="application/vnd.openxmlformats-officedocument.presentationml.slideLayout+xml"/>
  <Override PartName="/ppt/slideLayouts/slideLayout9.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8.xml" ContentType="application/vnd.openxmlformats-officedocument.presentationml.slideLayout+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Aileron Regular Italics" panose="020B0604020202020204" charset="0"/>
      <p:regular r:id="rId14"/>
    </p:embeddedFont>
    <p:embeddedFont>
      <p:font typeface="Arimo" panose="020B0604020202020204" charset="0"/>
      <p:regular r:id="rId15"/>
    </p:embeddedFont>
    <p:embeddedFont>
      <p:font typeface="Arimo Bold Italics" panose="020B0604020202020204" charset="0"/>
      <p:regular r:id="rId16"/>
    </p:embeddedFont>
    <p:embeddedFont>
      <p:font typeface="Calibri" panose="020F0502020204030204" pitchFamily="34" charset="0"/>
      <p:regular r:id="rId17"/>
      <p:bold r:id="rId18"/>
      <p:italic r:id="rId19"/>
      <p:boldItalic r:id="rId20"/>
    </p:embeddedFont>
    <p:embeddedFont>
      <p:font typeface="Glacial Indifference" panose="020B0604020202020204" charset="0"/>
      <p:regular r:id="rId21"/>
    </p:embeddedFont>
    <p:embeddedFont>
      <p:font typeface="Glacial Indifference Bold" panose="020B0604020202020204" charset="0"/>
      <p:regular r:id="rId22"/>
    </p:embeddedFont>
    <p:embeddedFont>
      <p:font typeface="Glacial Indifference Italics" panose="020B0604020202020204" charset="0"/>
      <p:regular r:id="rId23"/>
    </p:embeddedFont>
    <p:embeddedFont>
      <p:font typeface="League Spartan" panose="020B0604020202020204" charset="0"/>
      <p:regular r:id="rId24"/>
    </p:embeddedFont>
    <p:embeddedFont>
      <p:font typeface="Open Sans Light" panose="020B0306030504020204" pitchFamily="34" charset="0"/>
      <p:regular r:id="rId25"/>
      <p:italic r:id="rId26"/>
    </p:embeddedFont>
    <p:embeddedFont>
      <p:font typeface="Open Sans Light Bold" panose="020B0604020202020204" charset="0"/>
      <p:regular r:id="rId27"/>
    </p:embeddedFont>
    <p:embeddedFont>
      <p:font typeface="Raleway" panose="020B0503030101060003" pitchFamily="34" charset="0"/>
      <p:regular r:id="rId28"/>
      <p:bold r:id="rId29"/>
      <p:italic r:id="rId30"/>
      <p:boldItalic r:id="rId31"/>
    </p:embeddedFont>
    <p:embeddedFont>
      <p:font typeface="Raleway Bold" panose="020B0803030101060003" pitchFamily="34" charset="0"/>
      <p:regular r:id="rId32"/>
      <p:bold r:id="rId33"/>
    </p:embeddedFont>
    <p:embeddedFont>
      <p:font typeface="Sanchez" panose="020B0604020202020204" charset="0"/>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3" autoAdjust="0"/>
    <p:restoredTop sz="94622" autoAdjust="0"/>
  </p:normalViewPr>
  <p:slideViewPr>
    <p:cSldViewPr>
      <p:cViewPr varScale="1">
        <p:scale>
          <a:sx n="62" d="100"/>
          <a:sy n="62" d="100"/>
        </p:scale>
        <p:origin x="34" y="11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font" Target="fonts/font13.fntdata"/><Relationship Id="rId39" Type="http://schemas.openxmlformats.org/officeDocument/2006/relationships/customXml" Target="../customXml/item1.xml"/><Relationship Id="rId21" Type="http://schemas.openxmlformats.org/officeDocument/2006/relationships/font" Target="fonts/font8.fntdata"/><Relationship Id="rId34" Type="http://schemas.openxmlformats.org/officeDocument/2006/relationships/font" Target="fonts/font2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41"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37" Type="http://schemas.openxmlformats.org/officeDocument/2006/relationships/theme" Target="theme/theme1.xml"/><Relationship Id="rId40"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font" Target="fonts/font20.fntdata"/><Relationship Id="rId38" Type="http://schemas.openxmlformats.org/officeDocument/2006/relationships/tableStyles" Target="tableStyles.xml"/></Relationships>
</file>

<file path=ppt/media/image1.jpeg>
</file>

<file path=ppt/media/image10.jpeg>
</file>

<file path=ppt/media/image11.png>
</file>

<file path=ppt/media/image12.jpeg>
</file>

<file path=ppt/media/image13.png>
</file>

<file path=ppt/media/image14.png>
</file>

<file path=ppt/media/image15.png>
</file>

<file path=ppt/media/image16.jpeg>
</file>

<file path=ppt/media/image17.png>
</file>

<file path=ppt/media/image18.jpeg>
</file>

<file path=ppt/media/image2.jpeg>
</file>

<file path=ppt/media/image3.jpe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rcRect/>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1028700" y="1028700"/>
            <a:ext cx="2857500" cy="8229600"/>
          </a:xfrm>
          <a:prstGeom prst="rect">
            <a:avLst/>
          </a:prstGeom>
          <a:solidFill>
            <a:srgbClr val="EEEFEA">
              <a:alpha val="84705"/>
            </a:srgbClr>
          </a:solidFill>
        </p:spPr>
      </p:sp>
      <p:sp>
        <p:nvSpPr>
          <p:cNvPr id="3" name="TextBox 3"/>
          <p:cNvSpPr txBox="1"/>
          <p:nvPr/>
        </p:nvSpPr>
        <p:spPr>
          <a:xfrm rot="-5400000">
            <a:off x="-644556" y="4898708"/>
            <a:ext cx="6194486" cy="489585"/>
          </a:xfrm>
          <a:prstGeom prst="rect">
            <a:avLst/>
          </a:prstGeom>
        </p:spPr>
        <p:txBody>
          <a:bodyPr lIns="0" tIns="0" rIns="0" bIns="0" rtlCol="0" anchor="t">
            <a:spAutoFit/>
          </a:bodyPr>
          <a:lstStyle/>
          <a:p>
            <a:pPr algn="ctr">
              <a:lnSpc>
                <a:spcPts val="3840"/>
              </a:lnSpc>
            </a:pPr>
            <a:r>
              <a:rPr lang="en-US" sz="3200" spc="320" dirty="0">
                <a:solidFill>
                  <a:srgbClr val="243327"/>
                </a:solidFill>
                <a:latin typeface="Raleway Bold"/>
              </a:rPr>
              <a:t>BY TEAM 8</a:t>
            </a:r>
          </a:p>
        </p:txBody>
      </p:sp>
      <p:grpSp>
        <p:nvGrpSpPr>
          <p:cNvPr id="4" name="Group 4"/>
          <p:cNvGrpSpPr/>
          <p:nvPr/>
        </p:nvGrpSpPr>
        <p:grpSpPr>
          <a:xfrm>
            <a:off x="4386942" y="647700"/>
            <a:ext cx="11249055" cy="5814626"/>
            <a:chOff x="-383129" y="-101684"/>
            <a:chExt cx="14998739" cy="7752834"/>
          </a:xfrm>
        </p:grpSpPr>
        <p:sp>
          <p:nvSpPr>
            <p:cNvPr id="5" name="TextBox 5"/>
            <p:cNvSpPr txBox="1"/>
            <p:nvPr/>
          </p:nvSpPr>
          <p:spPr>
            <a:xfrm>
              <a:off x="-369400" y="-101684"/>
              <a:ext cx="14985010" cy="5861685"/>
            </a:xfrm>
            <a:prstGeom prst="rect">
              <a:avLst/>
            </a:prstGeom>
          </p:spPr>
          <p:txBody>
            <a:bodyPr lIns="0" tIns="0" rIns="0" bIns="0" rtlCol="0" anchor="t">
              <a:spAutoFit/>
            </a:bodyPr>
            <a:lstStyle/>
            <a:p>
              <a:pPr>
                <a:lnSpc>
                  <a:spcPts val="11519"/>
                </a:lnSpc>
              </a:pPr>
              <a:r>
                <a:rPr lang="en-US" sz="9600" dirty="0">
                  <a:solidFill>
                    <a:srgbClr val="EEEFEA"/>
                  </a:solidFill>
                  <a:latin typeface="Raleway Bold"/>
                </a:rPr>
                <a:t>REALTIME PLANT HEALTH MONITOR SYSTEM</a:t>
              </a:r>
            </a:p>
          </p:txBody>
        </p:sp>
        <p:sp>
          <p:nvSpPr>
            <p:cNvPr id="6" name="TextBox 6"/>
            <p:cNvSpPr txBox="1"/>
            <p:nvPr/>
          </p:nvSpPr>
          <p:spPr>
            <a:xfrm>
              <a:off x="-383129" y="6900579"/>
              <a:ext cx="14985010" cy="750571"/>
            </a:xfrm>
            <a:prstGeom prst="rect">
              <a:avLst/>
            </a:prstGeom>
          </p:spPr>
          <p:txBody>
            <a:bodyPr lIns="0" tIns="0" rIns="0" bIns="0" rtlCol="0" anchor="t">
              <a:spAutoFit/>
            </a:bodyPr>
            <a:lstStyle/>
            <a:p>
              <a:pPr>
                <a:lnSpc>
                  <a:spcPts val="4320"/>
                </a:lnSpc>
              </a:pPr>
              <a:r>
                <a:rPr lang="en-US" sz="3600" b="1" dirty="0">
                  <a:solidFill>
                    <a:srgbClr val="EEEFEA"/>
                  </a:solidFill>
                  <a:latin typeface="Raleway"/>
                </a:rPr>
                <a:t>Zeroth Review:</a:t>
              </a:r>
            </a:p>
          </p:txBody>
        </p:sp>
        <p:sp>
          <p:nvSpPr>
            <p:cNvPr id="7" name="AutoShape 7"/>
            <p:cNvSpPr/>
            <p:nvPr/>
          </p:nvSpPr>
          <p:spPr>
            <a:xfrm>
              <a:off x="0" y="6309079"/>
              <a:ext cx="1524000" cy="127000"/>
            </a:xfrm>
            <a:prstGeom prst="rect">
              <a:avLst/>
            </a:prstGeom>
            <a:solidFill>
              <a:srgbClr val="88A286"/>
            </a:solidFill>
          </p:spPr>
        </p:sp>
      </p:grpSp>
      <p:sp>
        <p:nvSpPr>
          <p:cNvPr id="8" name="TextBox 8"/>
          <p:cNvSpPr txBox="1"/>
          <p:nvPr/>
        </p:nvSpPr>
        <p:spPr>
          <a:xfrm>
            <a:off x="4397239" y="6930864"/>
            <a:ext cx="11238758" cy="3036409"/>
          </a:xfrm>
          <a:prstGeom prst="rect">
            <a:avLst/>
          </a:prstGeom>
        </p:spPr>
        <p:txBody>
          <a:bodyPr lIns="0" tIns="0" rIns="0" bIns="0" rtlCol="0" anchor="t">
            <a:spAutoFit/>
          </a:bodyPr>
          <a:lstStyle/>
          <a:p>
            <a:pPr>
              <a:lnSpc>
                <a:spcPts val="4759"/>
              </a:lnSpc>
            </a:pPr>
            <a:r>
              <a:rPr lang="en-US" sz="3400" b="1" dirty="0">
                <a:solidFill>
                  <a:srgbClr val="FFFFFF"/>
                </a:solidFill>
                <a:latin typeface="Open Sans Light"/>
              </a:rPr>
              <a:t>Team Members:</a:t>
            </a:r>
          </a:p>
          <a:p>
            <a:pPr>
              <a:lnSpc>
                <a:spcPts val="4759"/>
              </a:lnSpc>
            </a:pPr>
            <a:r>
              <a:rPr lang="en-US" sz="3399" dirty="0">
                <a:solidFill>
                  <a:srgbClr val="FFFFFF"/>
                </a:solidFill>
                <a:latin typeface="Open Sans Light"/>
              </a:rPr>
              <a:t>Vaibhav Joshi (19BAI10072)</a:t>
            </a:r>
          </a:p>
          <a:p>
            <a:pPr>
              <a:lnSpc>
                <a:spcPts val="4759"/>
              </a:lnSpc>
            </a:pPr>
            <a:r>
              <a:rPr lang="en-US" sz="3399" dirty="0" err="1">
                <a:solidFill>
                  <a:srgbClr val="FFFFFF"/>
                </a:solidFill>
                <a:latin typeface="Open Sans Light"/>
              </a:rPr>
              <a:t>Manglam</a:t>
            </a:r>
            <a:r>
              <a:rPr lang="en-US" sz="3399" dirty="0">
                <a:solidFill>
                  <a:srgbClr val="FFFFFF"/>
                </a:solidFill>
                <a:latin typeface="Open Sans Light"/>
              </a:rPr>
              <a:t> Tripathi(19BAI10118)</a:t>
            </a:r>
          </a:p>
          <a:p>
            <a:pPr>
              <a:lnSpc>
                <a:spcPts val="4759"/>
              </a:lnSpc>
            </a:pPr>
            <a:r>
              <a:rPr lang="en-US" sz="3399" dirty="0" err="1">
                <a:solidFill>
                  <a:srgbClr val="FFFFFF"/>
                </a:solidFill>
                <a:latin typeface="Open Sans Light"/>
              </a:rPr>
              <a:t>Tarit</a:t>
            </a:r>
            <a:r>
              <a:rPr lang="en-US" sz="3399" dirty="0">
                <a:solidFill>
                  <a:srgbClr val="FFFFFF"/>
                </a:solidFill>
                <a:latin typeface="Open Sans Light"/>
              </a:rPr>
              <a:t> Jaiswal(19BAI10153)</a:t>
            </a:r>
          </a:p>
          <a:p>
            <a:pPr>
              <a:lnSpc>
                <a:spcPts val="4759"/>
              </a:lnSpc>
            </a:pPr>
            <a:r>
              <a:rPr lang="en-US" sz="3399" dirty="0">
                <a:solidFill>
                  <a:srgbClr val="FFFFFF"/>
                </a:solidFill>
                <a:latin typeface="Open Sans Light"/>
              </a:rPr>
              <a:t>Prithvi Raj(19BAI10101)</a:t>
            </a:r>
          </a:p>
        </p:txBody>
      </p:sp>
      <p:sp>
        <p:nvSpPr>
          <p:cNvPr id="10" name="TextBox 9">
            <a:extLst>
              <a:ext uri="{FF2B5EF4-FFF2-40B4-BE49-F238E27FC236}">
                <a16:creationId xmlns:a16="http://schemas.microsoft.com/office/drawing/2014/main" id="{6158A8CC-C1BD-44F5-9E71-F016517B582E}"/>
              </a:ext>
            </a:extLst>
          </p:cNvPr>
          <p:cNvSpPr txBox="1"/>
          <p:nvPr/>
        </p:nvSpPr>
        <p:spPr>
          <a:xfrm>
            <a:off x="10744200" y="6057900"/>
            <a:ext cx="7772107" cy="1323439"/>
          </a:xfrm>
          <a:prstGeom prst="rect">
            <a:avLst/>
          </a:prstGeom>
          <a:noFill/>
        </p:spPr>
        <p:txBody>
          <a:bodyPr wrap="square" rtlCol="0">
            <a:spAutoFit/>
          </a:bodyPr>
          <a:lstStyle/>
          <a:p>
            <a:pPr algn="l"/>
            <a:r>
              <a:rPr lang="en-IN" sz="4000" b="1" i="0" dirty="0">
                <a:solidFill>
                  <a:schemeClr val="bg1">
                    <a:lumMod val="95000"/>
                  </a:schemeClr>
                </a:solidFill>
                <a:effectLst/>
                <a:latin typeface="Raleway" panose="020B0503030101060003" pitchFamily="34" charset="0"/>
              </a:rPr>
              <a:t>Project Guide </a:t>
            </a:r>
            <a:r>
              <a:rPr lang="en-IN" sz="4000" b="0" i="0" dirty="0">
                <a:solidFill>
                  <a:schemeClr val="bg1">
                    <a:lumMod val="95000"/>
                  </a:schemeClr>
                </a:solidFill>
                <a:effectLst/>
                <a:latin typeface="Raleway" panose="020B0503030101060003" pitchFamily="34" charset="0"/>
              </a:rPr>
              <a:t>- </a:t>
            </a:r>
            <a:r>
              <a:rPr lang="en-IN" sz="4000" i="1" dirty="0" err="1">
                <a:solidFill>
                  <a:schemeClr val="bg1">
                    <a:lumMod val="95000"/>
                  </a:schemeClr>
                </a:solidFill>
                <a:effectLst/>
                <a:latin typeface="Raleway" panose="020B0503030101060003" pitchFamily="34" charset="0"/>
              </a:rPr>
              <a:t>Dr.</a:t>
            </a:r>
            <a:r>
              <a:rPr lang="en-IN" sz="4000" i="1" dirty="0">
                <a:solidFill>
                  <a:schemeClr val="bg1">
                    <a:lumMod val="95000"/>
                  </a:schemeClr>
                </a:solidFill>
                <a:effectLst/>
                <a:latin typeface="Raleway" panose="020B0503030101060003" pitchFamily="34" charset="0"/>
              </a:rPr>
              <a:t> L </a:t>
            </a:r>
            <a:r>
              <a:rPr lang="en-IN" sz="4000" i="1" dirty="0" err="1">
                <a:solidFill>
                  <a:schemeClr val="bg1">
                    <a:lumMod val="95000"/>
                  </a:schemeClr>
                </a:solidFill>
                <a:effectLst/>
                <a:latin typeface="Raleway" panose="020B0503030101060003" pitchFamily="34" charset="0"/>
              </a:rPr>
              <a:t>Shakeera</a:t>
            </a:r>
            <a:r>
              <a:rPr lang="en-IN" sz="4000" i="1" dirty="0">
                <a:solidFill>
                  <a:schemeClr val="bg1">
                    <a:lumMod val="95000"/>
                  </a:schemeClr>
                </a:solidFill>
                <a:effectLst/>
                <a:latin typeface="Raleway" panose="020B0503030101060003" pitchFamily="34" charset="0"/>
              </a:rPr>
              <a:t>, Senior Assistant Professor, SCSE</a:t>
            </a:r>
          </a:p>
        </p:txBody>
      </p:sp>
      <p:sp>
        <p:nvSpPr>
          <p:cNvPr id="11" name="TextBox 10">
            <a:extLst>
              <a:ext uri="{FF2B5EF4-FFF2-40B4-BE49-F238E27FC236}">
                <a16:creationId xmlns:a16="http://schemas.microsoft.com/office/drawing/2014/main" id="{3F415D4A-C3A7-4C3D-852D-713AD681C02F}"/>
              </a:ext>
            </a:extLst>
          </p:cNvPr>
          <p:cNvSpPr txBox="1"/>
          <p:nvPr/>
        </p:nvSpPr>
        <p:spPr>
          <a:xfrm>
            <a:off x="17068800" y="9917668"/>
            <a:ext cx="1295400" cy="369332"/>
          </a:xfrm>
          <a:prstGeom prst="rect">
            <a:avLst/>
          </a:prstGeom>
          <a:noFill/>
        </p:spPr>
        <p:txBody>
          <a:bodyPr wrap="square" rtlCol="0">
            <a:spAutoFit/>
          </a:bodyPr>
          <a:lstStyle/>
          <a:p>
            <a:r>
              <a:rPr lang="en-IN" dirty="0">
                <a:solidFill>
                  <a:schemeClr val="bg1">
                    <a:lumMod val="95000"/>
                  </a:schemeClr>
                </a:solidFill>
                <a:latin typeface="Raleway" panose="020B0503030101060003" pitchFamily="34" charset="0"/>
              </a:rPr>
              <a:t>Slide 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90500" y="-209550"/>
            <a:ext cx="3429000" cy="10706100"/>
          </a:xfrm>
          <a:prstGeom prst="rect">
            <a:avLst/>
          </a:prstGeom>
          <a:solidFill>
            <a:srgbClr val="88A286">
              <a:alpha val="80000"/>
            </a:srgbClr>
          </a:solidFill>
        </p:spPr>
      </p:sp>
      <p:grpSp>
        <p:nvGrpSpPr>
          <p:cNvPr id="3" name="Group 3"/>
          <p:cNvGrpSpPr/>
          <p:nvPr/>
        </p:nvGrpSpPr>
        <p:grpSpPr>
          <a:xfrm>
            <a:off x="730719" y="0"/>
            <a:ext cx="10695760" cy="2862858"/>
            <a:chOff x="0" y="0"/>
            <a:chExt cx="14261013" cy="3817144"/>
          </a:xfrm>
        </p:grpSpPr>
        <p:sp>
          <p:nvSpPr>
            <p:cNvPr id="4" name="AutoShape 4"/>
            <p:cNvSpPr/>
            <p:nvPr/>
          </p:nvSpPr>
          <p:spPr>
            <a:xfrm>
              <a:off x="0" y="0"/>
              <a:ext cx="14261013" cy="3817144"/>
            </a:xfrm>
            <a:prstGeom prst="rect">
              <a:avLst/>
            </a:prstGeom>
            <a:solidFill>
              <a:srgbClr val="EEEFEA">
                <a:alpha val="80000"/>
              </a:srgbClr>
            </a:solidFill>
          </p:spPr>
        </p:sp>
        <p:sp>
          <p:nvSpPr>
            <p:cNvPr id="5" name="TextBox 5"/>
            <p:cNvSpPr txBox="1"/>
            <p:nvPr/>
          </p:nvSpPr>
          <p:spPr>
            <a:xfrm>
              <a:off x="3544834" y="770334"/>
              <a:ext cx="9398528" cy="2266950"/>
            </a:xfrm>
            <a:prstGeom prst="rect">
              <a:avLst/>
            </a:prstGeom>
          </p:spPr>
          <p:txBody>
            <a:bodyPr lIns="0" tIns="0" rIns="0" bIns="0" rtlCol="0" anchor="t">
              <a:spAutoFit/>
            </a:bodyPr>
            <a:lstStyle/>
            <a:p>
              <a:pPr>
                <a:lnSpc>
                  <a:spcPts val="6720"/>
                </a:lnSpc>
              </a:pPr>
              <a:r>
                <a:rPr lang="en-US" sz="5600" spc="280">
                  <a:solidFill>
                    <a:srgbClr val="243327"/>
                  </a:solidFill>
                  <a:latin typeface="Raleway Bold Italics"/>
                </a:rPr>
                <a:t>SOFTWARE REQUIREMENTS</a:t>
              </a:r>
            </a:p>
          </p:txBody>
        </p:sp>
      </p:grpSp>
      <p:pic>
        <p:nvPicPr>
          <p:cNvPr id="6" name="Picture 6"/>
          <p:cNvPicPr>
            <a:picLocks noChangeAspect="1"/>
          </p:cNvPicPr>
          <p:nvPr/>
        </p:nvPicPr>
        <p:blipFill>
          <a:blip r:embed="rId2"/>
          <a:srcRect/>
          <a:stretch>
            <a:fillRect/>
          </a:stretch>
        </p:blipFill>
        <p:spPr>
          <a:xfrm>
            <a:off x="730719" y="8080277"/>
            <a:ext cx="9268237" cy="2206723"/>
          </a:xfrm>
          <a:prstGeom prst="rect">
            <a:avLst/>
          </a:prstGeom>
        </p:spPr>
      </p:pic>
      <p:pic>
        <p:nvPicPr>
          <p:cNvPr id="7" name="Picture 7"/>
          <p:cNvPicPr>
            <a:picLocks noChangeAspect="1"/>
          </p:cNvPicPr>
          <p:nvPr/>
        </p:nvPicPr>
        <p:blipFill>
          <a:blip r:embed="rId3"/>
          <a:srcRect/>
          <a:stretch>
            <a:fillRect/>
          </a:stretch>
        </p:blipFill>
        <p:spPr>
          <a:xfrm>
            <a:off x="730719" y="2263604"/>
            <a:ext cx="9268237" cy="5759792"/>
          </a:xfrm>
          <a:prstGeom prst="rect">
            <a:avLst/>
          </a:prstGeom>
        </p:spPr>
      </p:pic>
      <p:pic>
        <p:nvPicPr>
          <p:cNvPr id="8" name="Picture 8"/>
          <p:cNvPicPr>
            <a:picLocks noChangeAspect="1"/>
          </p:cNvPicPr>
          <p:nvPr/>
        </p:nvPicPr>
        <p:blipFill>
          <a:blip r:embed="rId4"/>
          <a:srcRect/>
          <a:stretch>
            <a:fillRect/>
          </a:stretch>
        </p:blipFill>
        <p:spPr>
          <a:xfrm>
            <a:off x="10444671" y="0"/>
            <a:ext cx="7536253" cy="3716975"/>
          </a:xfrm>
          <a:prstGeom prst="rect">
            <a:avLst/>
          </a:prstGeom>
        </p:spPr>
      </p:pic>
      <p:sp>
        <p:nvSpPr>
          <p:cNvPr id="9" name="TextBox 9"/>
          <p:cNvSpPr txBox="1"/>
          <p:nvPr/>
        </p:nvSpPr>
        <p:spPr>
          <a:xfrm>
            <a:off x="10444671" y="4510816"/>
            <a:ext cx="4786897" cy="2933453"/>
          </a:xfrm>
          <a:prstGeom prst="rect">
            <a:avLst/>
          </a:prstGeom>
        </p:spPr>
        <p:txBody>
          <a:bodyPr lIns="0" tIns="0" rIns="0" bIns="0" rtlCol="0" anchor="t">
            <a:spAutoFit/>
          </a:bodyPr>
          <a:lstStyle/>
          <a:p>
            <a:pPr>
              <a:lnSpc>
                <a:spcPts val="3359"/>
              </a:lnSpc>
            </a:pPr>
            <a:r>
              <a:rPr lang="en-US" sz="2400">
                <a:solidFill>
                  <a:srgbClr val="243327"/>
                </a:solidFill>
                <a:latin typeface="Open Sans Light Bold"/>
              </a:rPr>
              <a:t>*Python</a:t>
            </a:r>
          </a:p>
          <a:p>
            <a:pPr>
              <a:lnSpc>
                <a:spcPts val="3359"/>
              </a:lnSpc>
            </a:pPr>
            <a:r>
              <a:rPr lang="en-US" sz="2400">
                <a:solidFill>
                  <a:srgbClr val="243327"/>
                </a:solidFill>
                <a:latin typeface="Open Sans Light Bold"/>
              </a:rPr>
              <a:t>*Tensorflow</a:t>
            </a:r>
          </a:p>
          <a:p>
            <a:pPr>
              <a:lnSpc>
                <a:spcPts val="3359"/>
              </a:lnSpc>
            </a:pPr>
            <a:r>
              <a:rPr lang="en-US" sz="2400">
                <a:solidFill>
                  <a:srgbClr val="243327"/>
                </a:solidFill>
                <a:latin typeface="Open Sans Light Bold"/>
              </a:rPr>
              <a:t>*Keras</a:t>
            </a:r>
          </a:p>
          <a:p>
            <a:pPr algn="l">
              <a:lnSpc>
                <a:spcPts val="3359"/>
              </a:lnSpc>
            </a:pPr>
            <a:r>
              <a:rPr lang="en-US" sz="2400">
                <a:solidFill>
                  <a:srgbClr val="243327"/>
                </a:solidFill>
                <a:latin typeface="Open Sans Light Bold"/>
              </a:rPr>
              <a:t>*Googlecolab(To train the model)</a:t>
            </a:r>
          </a:p>
          <a:p>
            <a:pPr algn="l">
              <a:lnSpc>
                <a:spcPts val="3359"/>
              </a:lnSpc>
            </a:pPr>
            <a:endParaRPr lang="en-US" sz="2400">
              <a:solidFill>
                <a:srgbClr val="243327"/>
              </a:solidFill>
              <a:latin typeface="Open Sans Light Bold"/>
            </a:endParaRPr>
          </a:p>
          <a:p>
            <a:pPr algn="l">
              <a:lnSpc>
                <a:spcPts val="3359"/>
              </a:lnSpc>
            </a:pPr>
            <a:endParaRPr lang="en-US" sz="2400">
              <a:solidFill>
                <a:srgbClr val="243327"/>
              </a:solidFill>
              <a:latin typeface="Open Sans Light Bold"/>
            </a:endParaRPr>
          </a:p>
        </p:txBody>
      </p:sp>
      <p:grpSp>
        <p:nvGrpSpPr>
          <p:cNvPr id="10" name="Group 10"/>
          <p:cNvGrpSpPr/>
          <p:nvPr/>
        </p:nvGrpSpPr>
        <p:grpSpPr>
          <a:xfrm>
            <a:off x="10291133" y="7260964"/>
            <a:ext cx="7843329" cy="2445903"/>
            <a:chOff x="0" y="0"/>
            <a:chExt cx="10457772" cy="3261204"/>
          </a:xfrm>
        </p:grpSpPr>
        <p:sp>
          <p:nvSpPr>
            <p:cNvPr id="11" name="TextBox 11"/>
            <p:cNvSpPr txBox="1"/>
            <p:nvPr/>
          </p:nvSpPr>
          <p:spPr>
            <a:xfrm>
              <a:off x="0" y="-47625"/>
              <a:ext cx="10457772" cy="901065"/>
            </a:xfrm>
            <a:prstGeom prst="rect">
              <a:avLst/>
            </a:prstGeom>
          </p:spPr>
          <p:txBody>
            <a:bodyPr lIns="0" tIns="0" rIns="0" bIns="0" rtlCol="0" anchor="t">
              <a:spAutoFit/>
            </a:bodyPr>
            <a:lstStyle/>
            <a:p>
              <a:pPr algn="l">
                <a:lnSpc>
                  <a:spcPts val="5460"/>
                </a:lnSpc>
              </a:pPr>
              <a:r>
                <a:rPr lang="en-US" sz="4200">
                  <a:solidFill>
                    <a:srgbClr val="243327"/>
                  </a:solidFill>
                  <a:latin typeface="League Spartan"/>
                </a:rPr>
                <a:t>FOR APP DEVELOPMENT</a:t>
              </a:r>
            </a:p>
          </p:txBody>
        </p:sp>
        <p:sp>
          <p:nvSpPr>
            <p:cNvPr id="12" name="TextBox 12"/>
            <p:cNvSpPr txBox="1"/>
            <p:nvPr/>
          </p:nvSpPr>
          <p:spPr>
            <a:xfrm>
              <a:off x="0" y="931389"/>
              <a:ext cx="10457772" cy="2329815"/>
            </a:xfrm>
            <a:prstGeom prst="rect">
              <a:avLst/>
            </a:prstGeom>
          </p:spPr>
          <p:txBody>
            <a:bodyPr lIns="0" tIns="0" rIns="0" bIns="0" rtlCol="0" anchor="t">
              <a:spAutoFit/>
            </a:bodyPr>
            <a:lstStyle/>
            <a:p>
              <a:pPr>
                <a:lnSpc>
                  <a:spcPts val="4725"/>
                </a:lnSpc>
              </a:pPr>
              <a:r>
                <a:rPr lang="en-US" sz="3375">
                  <a:solidFill>
                    <a:srgbClr val="000000"/>
                  </a:solidFill>
                  <a:latin typeface="Sanchez"/>
                </a:rPr>
                <a:t>*Kotlin(official language for android)</a:t>
              </a:r>
            </a:p>
            <a:p>
              <a:pPr>
                <a:lnSpc>
                  <a:spcPts val="4725"/>
                </a:lnSpc>
              </a:pPr>
              <a:r>
                <a:rPr lang="en-US" sz="3375">
                  <a:solidFill>
                    <a:srgbClr val="000000"/>
                  </a:solidFill>
                  <a:latin typeface="Sanchez"/>
                </a:rPr>
                <a:t>*Android studio</a:t>
              </a:r>
            </a:p>
            <a:p>
              <a:pPr algn="l">
                <a:lnSpc>
                  <a:spcPts val="4725"/>
                </a:lnSpc>
              </a:pPr>
              <a:r>
                <a:rPr lang="en-US" sz="3375">
                  <a:solidFill>
                    <a:srgbClr val="000000"/>
                  </a:solidFill>
                  <a:latin typeface="Sanchez"/>
                </a:rPr>
                <a:t>*SDK</a:t>
              </a:r>
            </a:p>
          </p:txBody>
        </p:sp>
      </p:grpSp>
      <p:sp>
        <p:nvSpPr>
          <p:cNvPr id="13" name="TextBox 13"/>
          <p:cNvSpPr txBox="1"/>
          <p:nvPr/>
        </p:nvSpPr>
        <p:spPr>
          <a:xfrm>
            <a:off x="10444671" y="3763104"/>
            <a:ext cx="5613970" cy="785813"/>
          </a:xfrm>
          <a:prstGeom prst="rect">
            <a:avLst/>
          </a:prstGeom>
        </p:spPr>
        <p:txBody>
          <a:bodyPr lIns="0" tIns="0" rIns="0" bIns="0" rtlCol="0" anchor="t">
            <a:spAutoFit/>
          </a:bodyPr>
          <a:lstStyle/>
          <a:p>
            <a:pPr algn="l">
              <a:lnSpc>
                <a:spcPts val="6337"/>
              </a:lnSpc>
            </a:pPr>
            <a:r>
              <a:rPr lang="en-US" sz="4875">
                <a:solidFill>
                  <a:srgbClr val="243327"/>
                </a:solidFill>
                <a:latin typeface="League Spartan"/>
              </a:rPr>
              <a:t>DEEP LEARNING</a:t>
            </a:r>
          </a:p>
        </p:txBody>
      </p:sp>
      <p:sp>
        <p:nvSpPr>
          <p:cNvPr id="15" name="TextBox 14">
            <a:extLst>
              <a:ext uri="{FF2B5EF4-FFF2-40B4-BE49-F238E27FC236}">
                <a16:creationId xmlns:a16="http://schemas.microsoft.com/office/drawing/2014/main" id="{117A1E29-2B03-449A-9575-86E109FA1221}"/>
              </a:ext>
            </a:extLst>
          </p:cNvPr>
          <p:cNvSpPr txBox="1"/>
          <p:nvPr/>
        </p:nvSpPr>
        <p:spPr>
          <a:xfrm>
            <a:off x="17068800" y="9917668"/>
            <a:ext cx="1295400" cy="369332"/>
          </a:xfrm>
          <a:prstGeom prst="rect">
            <a:avLst/>
          </a:prstGeom>
          <a:noFill/>
        </p:spPr>
        <p:txBody>
          <a:bodyPr wrap="square" rtlCol="0">
            <a:spAutoFit/>
          </a:bodyPr>
          <a:lstStyle/>
          <a:p>
            <a:r>
              <a:rPr lang="en-IN" dirty="0">
                <a:latin typeface="Raleway" panose="020B0503030101060003" pitchFamily="34" charset="0"/>
              </a:rPr>
              <a:t>Slide 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rcRect t="7865" b="7865"/>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190500" y="-209550"/>
            <a:ext cx="6000750" cy="10706100"/>
          </a:xfrm>
          <a:prstGeom prst="rect">
            <a:avLst/>
          </a:prstGeom>
          <a:solidFill>
            <a:srgbClr val="88A286">
              <a:alpha val="80000"/>
            </a:srgbClr>
          </a:solidFill>
        </p:spPr>
      </p:sp>
      <p:grpSp>
        <p:nvGrpSpPr>
          <p:cNvPr id="3" name="Group 3"/>
          <p:cNvGrpSpPr/>
          <p:nvPr/>
        </p:nvGrpSpPr>
        <p:grpSpPr>
          <a:xfrm>
            <a:off x="3991993" y="-178838"/>
            <a:ext cx="14296007" cy="2632887"/>
            <a:chOff x="0" y="0"/>
            <a:chExt cx="19061342" cy="3510516"/>
          </a:xfrm>
        </p:grpSpPr>
        <p:sp>
          <p:nvSpPr>
            <p:cNvPr id="4" name="AutoShape 4"/>
            <p:cNvSpPr/>
            <p:nvPr/>
          </p:nvSpPr>
          <p:spPr>
            <a:xfrm>
              <a:off x="0" y="0"/>
              <a:ext cx="19061342" cy="3510516"/>
            </a:xfrm>
            <a:prstGeom prst="rect">
              <a:avLst/>
            </a:prstGeom>
            <a:solidFill>
              <a:srgbClr val="EEEFEA">
                <a:alpha val="80000"/>
              </a:srgbClr>
            </a:solidFill>
          </p:spPr>
        </p:sp>
        <p:sp>
          <p:nvSpPr>
            <p:cNvPr id="5" name="TextBox 5"/>
            <p:cNvSpPr txBox="1"/>
            <p:nvPr/>
          </p:nvSpPr>
          <p:spPr>
            <a:xfrm>
              <a:off x="6180258" y="610256"/>
              <a:ext cx="11793915" cy="2280479"/>
            </a:xfrm>
            <a:prstGeom prst="rect">
              <a:avLst/>
            </a:prstGeom>
          </p:spPr>
          <p:txBody>
            <a:bodyPr lIns="0" tIns="0" rIns="0" bIns="0" rtlCol="0" anchor="t">
              <a:spAutoFit/>
            </a:bodyPr>
            <a:lstStyle/>
            <a:p>
              <a:pPr>
                <a:lnSpc>
                  <a:spcPts val="6720"/>
                </a:lnSpc>
              </a:pPr>
              <a:r>
                <a:rPr lang="en-US" sz="5600">
                  <a:solidFill>
                    <a:srgbClr val="243327"/>
                  </a:solidFill>
                  <a:latin typeface="Raleway Bold Italics"/>
                </a:rPr>
                <a:t>Mobile App Architecture Diagram.</a:t>
              </a:r>
            </a:p>
          </p:txBody>
        </p:sp>
      </p:grpSp>
      <p:pic>
        <p:nvPicPr>
          <p:cNvPr id="6" name="Picture 6"/>
          <p:cNvPicPr>
            <a:picLocks noChangeAspect="1"/>
          </p:cNvPicPr>
          <p:nvPr/>
        </p:nvPicPr>
        <p:blipFill>
          <a:blip r:embed="rId3"/>
          <a:srcRect t="3049" b="2266"/>
          <a:stretch>
            <a:fillRect/>
          </a:stretch>
        </p:blipFill>
        <p:spPr>
          <a:xfrm>
            <a:off x="757840" y="1970161"/>
            <a:ext cx="17530160" cy="8316839"/>
          </a:xfrm>
          <a:prstGeom prst="rect">
            <a:avLst/>
          </a:prstGeom>
        </p:spPr>
      </p:pic>
      <p:sp>
        <p:nvSpPr>
          <p:cNvPr id="8" name="TextBox 7">
            <a:extLst>
              <a:ext uri="{FF2B5EF4-FFF2-40B4-BE49-F238E27FC236}">
                <a16:creationId xmlns:a16="http://schemas.microsoft.com/office/drawing/2014/main" id="{5C0D1BF7-6C40-4B22-B7AA-E7732476731F}"/>
              </a:ext>
            </a:extLst>
          </p:cNvPr>
          <p:cNvSpPr txBox="1"/>
          <p:nvPr/>
        </p:nvSpPr>
        <p:spPr>
          <a:xfrm>
            <a:off x="17068800" y="9917668"/>
            <a:ext cx="1295400" cy="369332"/>
          </a:xfrm>
          <a:prstGeom prst="rect">
            <a:avLst/>
          </a:prstGeom>
          <a:noFill/>
        </p:spPr>
        <p:txBody>
          <a:bodyPr wrap="square" rtlCol="0">
            <a:spAutoFit/>
          </a:bodyPr>
          <a:lstStyle/>
          <a:p>
            <a:r>
              <a:rPr lang="en-IN" dirty="0">
                <a:latin typeface="Raleway" panose="020B0503030101060003" pitchFamily="34" charset="0"/>
              </a:rPr>
              <a:t>Slide 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rcRect t="7825" b="7825"/>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190500" y="-209550"/>
            <a:ext cx="3429000" cy="10706100"/>
          </a:xfrm>
          <a:prstGeom prst="rect">
            <a:avLst/>
          </a:prstGeom>
          <a:solidFill>
            <a:srgbClr val="88A286">
              <a:alpha val="80000"/>
            </a:srgbClr>
          </a:solidFill>
        </p:spPr>
      </p:sp>
      <p:grpSp>
        <p:nvGrpSpPr>
          <p:cNvPr id="3" name="Group 3"/>
          <p:cNvGrpSpPr/>
          <p:nvPr/>
        </p:nvGrpSpPr>
        <p:grpSpPr>
          <a:xfrm>
            <a:off x="2470819" y="3926384"/>
            <a:ext cx="10695760" cy="2434233"/>
            <a:chOff x="0" y="0"/>
            <a:chExt cx="14261013" cy="3245644"/>
          </a:xfrm>
        </p:grpSpPr>
        <p:sp>
          <p:nvSpPr>
            <p:cNvPr id="4" name="AutoShape 4"/>
            <p:cNvSpPr/>
            <p:nvPr/>
          </p:nvSpPr>
          <p:spPr>
            <a:xfrm>
              <a:off x="0" y="0"/>
              <a:ext cx="14261013" cy="3245644"/>
            </a:xfrm>
            <a:prstGeom prst="rect">
              <a:avLst/>
            </a:prstGeom>
            <a:solidFill>
              <a:srgbClr val="EEEFEA">
                <a:alpha val="80000"/>
              </a:srgbClr>
            </a:solidFill>
          </p:spPr>
        </p:sp>
        <p:sp>
          <p:nvSpPr>
            <p:cNvPr id="5" name="TextBox 5"/>
            <p:cNvSpPr txBox="1"/>
            <p:nvPr/>
          </p:nvSpPr>
          <p:spPr>
            <a:xfrm>
              <a:off x="3544834" y="770334"/>
              <a:ext cx="9398528" cy="1695450"/>
            </a:xfrm>
            <a:prstGeom prst="rect">
              <a:avLst/>
            </a:prstGeom>
          </p:spPr>
          <p:txBody>
            <a:bodyPr lIns="0" tIns="0" rIns="0" bIns="0" rtlCol="0" anchor="t">
              <a:spAutoFit/>
            </a:bodyPr>
            <a:lstStyle/>
            <a:p>
              <a:pPr>
                <a:lnSpc>
                  <a:spcPts val="3360"/>
                </a:lnSpc>
              </a:pPr>
              <a:r>
                <a:rPr lang="en-US" sz="2800" spc="140">
                  <a:solidFill>
                    <a:srgbClr val="243327"/>
                  </a:solidFill>
                  <a:latin typeface="Raleway Bold Italics"/>
                </a:rPr>
                <a:t>THE APP</a:t>
              </a:r>
            </a:p>
            <a:p>
              <a:pPr>
                <a:lnSpc>
                  <a:spcPts val="6720"/>
                </a:lnSpc>
              </a:pPr>
              <a:r>
                <a:rPr lang="en-US" sz="5600" spc="280">
                  <a:solidFill>
                    <a:srgbClr val="243327"/>
                  </a:solidFill>
                  <a:latin typeface="Raleway Bold Italics"/>
                </a:rPr>
                <a:t> COMING SOON</a:t>
              </a:r>
            </a:p>
          </p:txBody>
        </p:sp>
      </p:grpSp>
      <p:sp>
        <p:nvSpPr>
          <p:cNvPr id="7" name="TextBox 6">
            <a:extLst>
              <a:ext uri="{FF2B5EF4-FFF2-40B4-BE49-F238E27FC236}">
                <a16:creationId xmlns:a16="http://schemas.microsoft.com/office/drawing/2014/main" id="{296DF349-22AA-40E3-B5CE-48934E7D343F}"/>
              </a:ext>
            </a:extLst>
          </p:cNvPr>
          <p:cNvSpPr txBox="1"/>
          <p:nvPr/>
        </p:nvSpPr>
        <p:spPr>
          <a:xfrm>
            <a:off x="17068800" y="9917668"/>
            <a:ext cx="1295400" cy="369332"/>
          </a:xfrm>
          <a:prstGeom prst="rect">
            <a:avLst/>
          </a:prstGeom>
          <a:noFill/>
        </p:spPr>
        <p:txBody>
          <a:bodyPr wrap="square" rtlCol="0">
            <a:spAutoFit/>
          </a:bodyPr>
          <a:lstStyle/>
          <a:p>
            <a:r>
              <a:rPr lang="en-IN" dirty="0">
                <a:solidFill>
                  <a:schemeClr val="bg1"/>
                </a:solidFill>
                <a:latin typeface="Raleway" panose="020B0503030101060003" pitchFamily="34" charset="0"/>
              </a:rPr>
              <a:t>Slide 12</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rcRect t="7786" b="7786"/>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108382" y="1066393"/>
            <a:ext cx="2756367" cy="8229600"/>
          </a:xfrm>
          <a:prstGeom prst="rect">
            <a:avLst/>
          </a:prstGeom>
          <a:solidFill>
            <a:srgbClr val="EEEFEA">
              <a:alpha val="84705"/>
            </a:srgbClr>
          </a:solidFill>
        </p:spPr>
      </p:sp>
      <p:sp>
        <p:nvSpPr>
          <p:cNvPr id="3" name="TextBox 3"/>
          <p:cNvSpPr txBox="1"/>
          <p:nvPr/>
        </p:nvSpPr>
        <p:spPr>
          <a:xfrm rot="-5400000">
            <a:off x="-2042646" y="3906629"/>
            <a:ext cx="7048896" cy="2549128"/>
          </a:xfrm>
          <a:prstGeom prst="rect">
            <a:avLst/>
          </a:prstGeom>
        </p:spPr>
        <p:txBody>
          <a:bodyPr lIns="0" tIns="0" rIns="0" bIns="0" rtlCol="0" anchor="t">
            <a:spAutoFit/>
          </a:bodyPr>
          <a:lstStyle/>
          <a:p>
            <a:pPr algn="ctr">
              <a:lnSpc>
                <a:spcPts val="6720"/>
              </a:lnSpc>
            </a:pPr>
            <a:r>
              <a:rPr lang="en-US" sz="5600" spc="280">
                <a:solidFill>
                  <a:srgbClr val="243327"/>
                </a:solidFill>
                <a:latin typeface="Raleway Bold"/>
              </a:rPr>
              <a:t>INTRODUCTION AND PROBLEM STATEMENT</a:t>
            </a:r>
          </a:p>
        </p:txBody>
      </p:sp>
      <p:sp>
        <p:nvSpPr>
          <p:cNvPr id="4" name="AutoShape 4"/>
          <p:cNvSpPr/>
          <p:nvPr/>
        </p:nvSpPr>
        <p:spPr>
          <a:xfrm>
            <a:off x="2961084" y="4259898"/>
            <a:ext cx="1806003" cy="150500"/>
          </a:xfrm>
          <a:prstGeom prst="rect">
            <a:avLst/>
          </a:prstGeom>
          <a:solidFill>
            <a:srgbClr val="88A286"/>
          </a:solidFill>
        </p:spPr>
      </p:sp>
      <p:sp>
        <p:nvSpPr>
          <p:cNvPr id="5" name="TextBox 5"/>
          <p:cNvSpPr txBox="1"/>
          <p:nvPr/>
        </p:nvSpPr>
        <p:spPr>
          <a:xfrm>
            <a:off x="3864086" y="1335753"/>
            <a:ext cx="5613970" cy="575310"/>
          </a:xfrm>
          <a:prstGeom prst="rect">
            <a:avLst/>
          </a:prstGeom>
        </p:spPr>
        <p:txBody>
          <a:bodyPr lIns="0" tIns="0" rIns="0" bIns="0" rtlCol="0" anchor="t">
            <a:spAutoFit/>
          </a:bodyPr>
          <a:lstStyle/>
          <a:p>
            <a:pPr algn="l">
              <a:lnSpc>
                <a:spcPts val="4725"/>
              </a:lnSpc>
            </a:pPr>
            <a:endParaRPr/>
          </a:p>
        </p:txBody>
      </p:sp>
      <p:grpSp>
        <p:nvGrpSpPr>
          <p:cNvPr id="6" name="Group 6"/>
          <p:cNvGrpSpPr/>
          <p:nvPr/>
        </p:nvGrpSpPr>
        <p:grpSpPr>
          <a:xfrm>
            <a:off x="2756367" y="608898"/>
            <a:ext cx="14858726" cy="4828654"/>
            <a:chOff x="0" y="0"/>
            <a:chExt cx="19811634" cy="6438205"/>
          </a:xfrm>
        </p:grpSpPr>
        <p:sp>
          <p:nvSpPr>
            <p:cNvPr id="7" name="TextBox 7"/>
            <p:cNvSpPr txBox="1"/>
            <p:nvPr/>
          </p:nvSpPr>
          <p:spPr>
            <a:xfrm>
              <a:off x="0" y="-9525"/>
              <a:ext cx="19811634" cy="1633254"/>
            </a:xfrm>
            <a:prstGeom prst="rect">
              <a:avLst/>
            </a:prstGeom>
          </p:spPr>
          <p:txBody>
            <a:bodyPr lIns="0" tIns="0" rIns="0" bIns="0" rtlCol="0" anchor="t">
              <a:spAutoFit/>
            </a:bodyPr>
            <a:lstStyle/>
            <a:p>
              <a:pPr algn="ctr">
                <a:lnSpc>
                  <a:spcPts val="9588"/>
                </a:lnSpc>
              </a:pPr>
              <a:r>
                <a:rPr lang="en-US" sz="7990" spc="1598">
                  <a:solidFill>
                    <a:srgbClr val="FFFFFF"/>
                  </a:solidFill>
                  <a:latin typeface="Glacial Indifference Bold"/>
                </a:rPr>
                <a:t>WHAT OUR APP DO?</a:t>
              </a:r>
            </a:p>
          </p:txBody>
        </p:sp>
        <p:sp>
          <p:nvSpPr>
            <p:cNvPr id="8" name="TextBox 8"/>
            <p:cNvSpPr txBox="1"/>
            <p:nvPr/>
          </p:nvSpPr>
          <p:spPr>
            <a:xfrm>
              <a:off x="771556" y="1927846"/>
              <a:ext cx="18268523" cy="4510359"/>
            </a:xfrm>
            <a:prstGeom prst="rect">
              <a:avLst/>
            </a:prstGeom>
          </p:spPr>
          <p:txBody>
            <a:bodyPr lIns="0" tIns="0" rIns="0" bIns="0" rtlCol="0" anchor="t">
              <a:spAutoFit/>
            </a:bodyPr>
            <a:lstStyle/>
            <a:p>
              <a:pPr algn="ctr">
                <a:lnSpc>
                  <a:spcPts val="5327"/>
                </a:lnSpc>
              </a:pPr>
              <a:r>
                <a:rPr lang="en-US" sz="4439" spc="887">
                  <a:solidFill>
                    <a:srgbClr val="FFFFFF"/>
                  </a:solidFill>
                  <a:latin typeface="Glacial Indifference"/>
                </a:rPr>
                <a:t>As most farmers are not educated enough to diagnose the disease their crop is suffering from or whether their crop is healthy or not and what pesticide or insecticide to use?</a:t>
              </a:r>
            </a:p>
          </p:txBody>
        </p:sp>
      </p:grpSp>
      <p:grpSp>
        <p:nvGrpSpPr>
          <p:cNvPr id="9" name="Group 9"/>
          <p:cNvGrpSpPr/>
          <p:nvPr/>
        </p:nvGrpSpPr>
        <p:grpSpPr>
          <a:xfrm>
            <a:off x="626711" y="6327937"/>
            <a:ext cx="17395612" cy="3541349"/>
            <a:chOff x="0" y="0"/>
            <a:chExt cx="23194149" cy="4721799"/>
          </a:xfrm>
        </p:grpSpPr>
        <p:sp>
          <p:nvSpPr>
            <p:cNvPr id="10" name="TextBox 10"/>
            <p:cNvSpPr txBox="1"/>
            <p:nvPr/>
          </p:nvSpPr>
          <p:spPr>
            <a:xfrm>
              <a:off x="3917093" y="1830496"/>
              <a:ext cx="15359964" cy="2891303"/>
            </a:xfrm>
            <a:prstGeom prst="rect">
              <a:avLst/>
            </a:prstGeom>
          </p:spPr>
          <p:txBody>
            <a:bodyPr lIns="0" tIns="0" rIns="0" bIns="0" rtlCol="0" anchor="t">
              <a:spAutoFit/>
            </a:bodyPr>
            <a:lstStyle/>
            <a:p>
              <a:pPr algn="ctr">
                <a:lnSpc>
                  <a:spcPts val="3518"/>
                </a:lnSpc>
              </a:pPr>
              <a:r>
                <a:rPr lang="en-US" sz="2513" spc="319">
                  <a:solidFill>
                    <a:srgbClr val="FFFFFF"/>
                  </a:solidFill>
                  <a:latin typeface="Aileron Regular Italics"/>
                </a:rPr>
                <a:t>A REAL TIME PLANT HEALTH MONITOR SYSTEM THAT USES DEEP LEARNING TO DIAGNOSE THE DISEASE THE PLANT IS SUFFERING FROM AND GIVE THE INFORMATION ABOUT ITS HEALTH STATUS AND SUGGEST THE FARMER TO USE APPROPRIATE PESTICIDE OR INSECTICIDE IF ANY.</a:t>
              </a:r>
            </a:p>
          </p:txBody>
        </p:sp>
        <p:sp>
          <p:nvSpPr>
            <p:cNvPr id="11" name="TextBox 11"/>
            <p:cNvSpPr txBox="1"/>
            <p:nvPr/>
          </p:nvSpPr>
          <p:spPr>
            <a:xfrm>
              <a:off x="0" y="-47625"/>
              <a:ext cx="23194149" cy="1032445"/>
            </a:xfrm>
            <a:prstGeom prst="rect">
              <a:avLst/>
            </a:prstGeom>
          </p:spPr>
          <p:txBody>
            <a:bodyPr lIns="0" tIns="0" rIns="0" bIns="0" rtlCol="0" anchor="t">
              <a:spAutoFit/>
            </a:bodyPr>
            <a:lstStyle/>
            <a:p>
              <a:pPr algn="ctr">
                <a:lnSpc>
                  <a:spcPts val="6379"/>
                </a:lnSpc>
              </a:pPr>
              <a:r>
                <a:rPr lang="en-US" sz="4869" spc="97">
                  <a:solidFill>
                    <a:srgbClr val="FFFFFF"/>
                  </a:solidFill>
                  <a:latin typeface="Glacial Indifference Bold"/>
                </a:rPr>
                <a:t>       Here is the solution (A farmer's Helping Hand)</a:t>
              </a:r>
            </a:p>
          </p:txBody>
        </p:sp>
      </p:grpSp>
      <p:sp>
        <p:nvSpPr>
          <p:cNvPr id="13" name="TextBox 12">
            <a:extLst>
              <a:ext uri="{FF2B5EF4-FFF2-40B4-BE49-F238E27FC236}">
                <a16:creationId xmlns:a16="http://schemas.microsoft.com/office/drawing/2014/main" id="{C0407B9E-CDA0-4840-81A2-C90DE6243591}"/>
              </a:ext>
            </a:extLst>
          </p:cNvPr>
          <p:cNvSpPr txBox="1"/>
          <p:nvPr/>
        </p:nvSpPr>
        <p:spPr>
          <a:xfrm>
            <a:off x="17068800" y="9917668"/>
            <a:ext cx="1295400" cy="369332"/>
          </a:xfrm>
          <a:prstGeom prst="rect">
            <a:avLst/>
          </a:prstGeom>
          <a:noFill/>
        </p:spPr>
        <p:txBody>
          <a:bodyPr wrap="square" rtlCol="0">
            <a:spAutoFit/>
          </a:bodyPr>
          <a:lstStyle/>
          <a:p>
            <a:r>
              <a:rPr lang="en-IN" dirty="0">
                <a:solidFill>
                  <a:schemeClr val="bg1">
                    <a:lumMod val="95000"/>
                  </a:schemeClr>
                </a:solidFill>
                <a:latin typeface="Raleway" panose="020B0503030101060003" pitchFamily="34" charset="0"/>
              </a:rPr>
              <a:t>Slide 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rcRect t="8563" b="8563"/>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762000" y="495300"/>
            <a:ext cx="16764000" cy="8763000"/>
          </a:xfrm>
          <a:prstGeom prst="rect">
            <a:avLst/>
          </a:prstGeom>
          <a:solidFill>
            <a:srgbClr val="EEEFEA">
              <a:alpha val="84705"/>
            </a:srgbClr>
          </a:solidFill>
        </p:spPr>
      </p:sp>
      <p:pic>
        <p:nvPicPr>
          <p:cNvPr id="3" name="Picture 3"/>
          <p:cNvPicPr>
            <a:picLocks noChangeAspect="1"/>
          </p:cNvPicPr>
          <p:nvPr/>
        </p:nvPicPr>
        <p:blipFill>
          <a:blip r:embed="rId3"/>
          <a:srcRect/>
          <a:stretch>
            <a:fillRect/>
          </a:stretch>
        </p:blipFill>
        <p:spPr>
          <a:xfrm>
            <a:off x="301593" y="428968"/>
            <a:ext cx="4237565" cy="3220549"/>
          </a:xfrm>
          <a:prstGeom prst="rect">
            <a:avLst/>
          </a:prstGeom>
        </p:spPr>
      </p:pic>
      <p:grpSp>
        <p:nvGrpSpPr>
          <p:cNvPr id="4" name="Group 4"/>
          <p:cNvGrpSpPr/>
          <p:nvPr/>
        </p:nvGrpSpPr>
        <p:grpSpPr>
          <a:xfrm>
            <a:off x="6305150" y="3240082"/>
            <a:ext cx="10954150" cy="4862513"/>
            <a:chOff x="0" y="0"/>
            <a:chExt cx="14605533" cy="6483350"/>
          </a:xfrm>
        </p:grpSpPr>
        <p:sp>
          <p:nvSpPr>
            <p:cNvPr id="5" name="TextBox 5"/>
            <p:cNvSpPr txBox="1"/>
            <p:nvPr/>
          </p:nvSpPr>
          <p:spPr>
            <a:xfrm>
              <a:off x="0" y="-9525"/>
              <a:ext cx="14605533" cy="3395663"/>
            </a:xfrm>
            <a:prstGeom prst="rect">
              <a:avLst/>
            </a:prstGeom>
          </p:spPr>
          <p:txBody>
            <a:bodyPr lIns="0" tIns="0" rIns="0" bIns="0" rtlCol="0" anchor="t">
              <a:spAutoFit/>
            </a:bodyPr>
            <a:lstStyle/>
            <a:p>
              <a:pPr algn="r">
                <a:lnSpc>
                  <a:spcPts val="6720"/>
                </a:lnSpc>
              </a:pPr>
              <a:r>
                <a:rPr lang="en-US" sz="5600">
                  <a:solidFill>
                    <a:srgbClr val="243327"/>
                  </a:solidFill>
                  <a:latin typeface="Raleway Bold Italics"/>
                </a:rPr>
                <a:t>Farmers Often use unnecessary pesticides as they are not aware about the disease.</a:t>
              </a:r>
            </a:p>
          </p:txBody>
        </p:sp>
        <p:sp>
          <p:nvSpPr>
            <p:cNvPr id="6" name="TextBox 6"/>
            <p:cNvSpPr txBox="1"/>
            <p:nvPr/>
          </p:nvSpPr>
          <p:spPr>
            <a:xfrm>
              <a:off x="0" y="4545013"/>
              <a:ext cx="14605533" cy="1938337"/>
            </a:xfrm>
            <a:prstGeom prst="rect">
              <a:avLst/>
            </a:prstGeom>
          </p:spPr>
          <p:txBody>
            <a:bodyPr lIns="0" tIns="0" rIns="0" bIns="0" rtlCol="0" anchor="t">
              <a:spAutoFit/>
            </a:bodyPr>
            <a:lstStyle/>
            <a:p>
              <a:pPr algn="r">
                <a:lnSpc>
                  <a:spcPts val="3839"/>
                </a:lnSpc>
              </a:pPr>
              <a:r>
                <a:rPr lang="en-US" sz="3199" spc="319">
                  <a:solidFill>
                    <a:srgbClr val="243327"/>
                  </a:solidFill>
                  <a:latin typeface="Raleway Italics"/>
                </a:rPr>
                <a:t>HERE COME OUR APP WHICH WILL IMPROVE THE QUALITY OF THE CROP BY SUGGESTING THE CORRECT PESTICIDE AND FERTILIZERS. </a:t>
              </a:r>
            </a:p>
          </p:txBody>
        </p:sp>
        <p:sp>
          <p:nvSpPr>
            <p:cNvPr id="7" name="AutoShape 7"/>
            <p:cNvSpPr/>
            <p:nvPr/>
          </p:nvSpPr>
          <p:spPr>
            <a:xfrm>
              <a:off x="13081533" y="3894138"/>
              <a:ext cx="1524000" cy="127000"/>
            </a:xfrm>
            <a:prstGeom prst="rect">
              <a:avLst/>
            </a:prstGeom>
            <a:solidFill>
              <a:srgbClr val="88A286"/>
            </a:solidFill>
          </p:spPr>
        </p:sp>
      </p:grpSp>
      <p:pic>
        <p:nvPicPr>
          <p:cNvPr id="8" name="Picture 8"/>
          <p:cNvPicPr>
            <a:picLocks noChangeAspect="1"/>
          </p:cNvPicPr>
          <p:nvPr/>
        </p:nvPicPr>
        <p:blipFill>
          <a:blip r:embed="rId4"/>
          <a:srcRect/>
          <a:stretch>
            <a:fillRect/>
          </a:stretch>
        </p:blipFill>
        <p:spPr>
          <a:xfrm>
            <a:off x="762000" y="3938175"/>
            <a:ext cx="5586825" cy="5586825"/>
          </a:xfrm>
          <a:prstGeom prst="rect">
            <a:avLst/>
          </a:prstGeom>
        </p:spPr>
      </p:pic>
      <p:sp>
        <p:nvSpPr>
          <p:cNvPr id="9" name="TextBox 9"/>
          <p:cNvSpPr txBox="1"/>
          <p:nvPr/>
        </p:nvSpPr>
        <p:spPr>
          <a:xfrm>
            <a:off x="9010250" y="1409700"/>
            <a:ext cx="8093892" cy="650369"/>
          </a:xfrm>
          <a:prstGeom prst="rect">
            <a:avLst/>
          </a:prstGeom>
        </p:spPr>
        <p:txBody>
          <a:bodyPr lIns="0" tIns="0" rIns="0" bIns="0" rtlCol="0" anchor="t">
            <a:spAutoFit/>
          </a:bodyPr>
          <a:lstStyle/>
          <a:p>
            <a:pPr algn="r">
              <a:lnSpc>
                <a:spcPts val="5184"/>
              </a:lnSpc>
            </a:pPr>
            <a:r>
              <a:rPr lang="en-US" sz="4320" spc="-43">
                <a:solidFill>
                  <a:srgbClr val="88A286"/>
                </a:solidFill>
                <a:latin typeface="Raleway Bold"/>
              </a:rPr>
              <a:t>  Lack of Education ?</a:t>
            </a:r>
          </a:p>
        </p:txBody>
      </p:sp>
      <p:sp>
        <p:nvSpPr>
          <p:cNvPr id="11" name="TextBox 10">
            <a:extLst>
              <a:ext uri="{FF2B5EF4-FFF2-40B4-BE49-F238E27FC236}">
                <a16:creationId xmlns:a16="http://schemas.microsoft.com/office/drawing/2014/main" id="{8B6795F1-7FEA-4A1F-99D2-E13BED111F70}"/>
              </a:ext>
            </a:extLst>
          </p:cNvPr>
          <p:cNvSpPr txBox="1"/>
          <p:nvPr/>
        </p:nvSpPr>
        <p:spPr>
          <a:xfrm>
            <a:off x="17068800" y="9917668"/>
            <a:ext cx="1295400" cy="369332"/>
          </a:xfrm>
          <a:prstGeom prst="rect">
            <a:avLst/>
          </a:prstGeom>
          <a:noFill/>
        </p:spPr>
        <p:txBody>
          <a:bodyPr wrap="square" rtlCol="0">
            <a:spAutoFit/>
          </a:bodyPr>
          <a:lstStyle/>
          <a:p>
            <a:r>
              <a:rPr lang="en-IN" dirty="0">
                <a:solidFill>
                  <a:schemeClr val="bg1">
                    <a:lumMod val="95000"/>
                  </a:schemeClr>
                </a:solidFill>
                <a:latin typeface="Raleway" panose="020B0503030101060003" pitchFamily="34" charset="0"/>
              </a:rPr>
              <a:t>Slide 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rcRect t="22916" b="20833"/>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114300" y="2794389"/>
            <a:ext cx="7620000" cy="7692216"/>
          </a:xfrm>
          <a:prstGeom prst="rect">
            <a:avLst/>
          </a:prstGeom>
          <a:solidFill>
            <a:srgbClr val="88A286">
              <a:alpha val="84705"/>
            </a:srgbClr>
          </a:solidFill>
        </p:spPr>
      </p:sp>
      <p:grpSp>
        <p:nvGrpSpPr>
          <p:cNvPr id="3" name="Group 3"/>
          <p:cNvGrpSpPr/>
          <p:nvPr/>
        </p:nvGrpSpPr>
        <p:grpSpPr>
          <a:xfrm>
            <a:off x="7811009" y="788911"/>
            <a:ext cx="7868050" cy="8709178"/>
            <a:chOff x="0" y="0"/>
            <a:chExt cx="10490733" cy="11612238"/>
          </a:xfrm>
        </p:grpSpPr>
        <p:sp>
          <p:nvSpPr>
            <p:cNvPr id="4" name="TextBox 4"/>
            <p:cNvSpPr txBox="1"/>
            <p:nvPr/>
          </p:nvSpPr>
          <p:spPr>
            <a:xfrm>
              <a:off x="0" y="2703616"/>
              <a:ext cx="10490733" cy="652463"/>
            </a:xfrm>
            <a:prstGeom prst="rect">
              <a:avLst/>
            </a:prstGeom>
          </p:spPr>
          <p:txBody>
            <a:bodyPr lIns="0" tIns="0" rIns="0" bIns="0" rtlCol="0" anchor="t">
              <a:spAutoFit/>
            </a:bodyPr>
            <a:lstStyle/>
            <a:p>
              <a:pPr>
                <a:lnSpc>
                  <a:spcPts val="3839"/>
                </a:lnSpc>
              </a:pPr>
              <a:r>
                <a:rPr lang="en-US" sz="3199" spc="319">
                  <a:solidFill>
                    <a:srgbClr val="EEEFEA"/>
                  </a:solidFill>
                  <a:latin typeface="Raleway Italics"/>
                </a:rPr>
                <a:t>ADOPTING A NEW APPROACH</a:t>
              </a:r>
            </a:p>
          </p:txBody>
        </p:sp>
        <p:sp>
          <p:nvSpPr>
            <p:cNvPr id="5" name="TextBox 5"/>
            <p:cNvSpPr txBox="1"/>
            <p:nvPr/>
          </p:nvSpPr>
          <p:spPr>
            <a:xfrm>
              <a:off x="0" y="8234252"/>
              <a:ext cx="10490733" cy="652463"/>
            </a:xfrm>
            <a:prstGeom prst="rect">
              <a:avLst/>
            </a:prstGeom>
          </p:spPr>
          <p:txBody>
            <a:bodyPr lIns="0" tIns="0" rIns="0" bIns="0" rtlCol="0" anchor="t">
              <a:spAutoFit/>
            </a:bodyPr>
            <a:lstStyle/>
            <a:p>
              <a:pPr>
                <a:lnSpc>
                  <a:spcPts val="3839"/>
                </a:lnSpc>
              </a:pPr>
              <a:endParaRPr/>
            </a:p>
          </p:txBody>
        </p:sp>
        <p:sp>
          <p:nvSpPr>
            <p:cNvPr id="6" name="TextBox 6"/>
            <p:cNvSpPr txBox="1"/>
            <p:nvPr/>
          </p:nvSpPr>
          <p:spPr>
            <a:xfrm>
              <a:off x="0" y="412750"/>
              <a:ext cx="10490733" cy="1532890"/>
            </a:xfrm>
            <a:prstGeom prst="rect">
              <a:avLst/>
            </a:prstGeom>
          </p:spPr>
          <p:txBody>
            <a:bodyPr lIns="0" tIns="0" rIns="0" bIns="0" rtlCol="0" anchor="t">
              <a:spAutoFit/>
            </a:bodyPr>
            <a:lstStyle/>
            <a:p>
              <a:pPr>
                <a:lnSpc>
                  <a:spcPts val="4799"/>
                </a:lnSpc>
              </a:pPr>
              <a:r>
                <a:rPr lang="en-US" sz="3199">
                  <a:solidFill>
                    <a:srgbClr val="EEEFEA"/>
                  </a:solidFill>
                  <a:latin typeface="Raleway"/>
                </a:rPr>
                <a:t>So far nothing</a:t>
              </a:r>
            </a:p>
            <a:p>
              <a:pPr>
                <a:lnSpc>
                  <a:spcPts val="4799"/>
                </a:lnSpc>
              </a:pPr>
              <a:r>
                <a:rPr lang="en-US" sz="3199">
                  <a:solidFill>
                    <a:srgbClr val="EEEFEA"/>
                  </a:solidFill>
                  <a:latin typeface="Raleway"/>
                </a:rPr>
                <a:t>impactable has been seen in this field .</a:t>
              </a:r>
            </a:p>
          </p:txBody>
        </p:sp>
        <p:sp>
          <p:nvSpPr>
            <p:cNvPr id="7" name="TextBox 7"/>
            <p:cNvSpPr txBox="1"/>
            <p:nvPr/>
          </p:nvSpPr>
          <p:spPr>
            <a:xfrm>
              <a:off x="0" y="4037854"/>
              <a:ext cx="10490733" cy="3525667"/>
            </a:xfrm>
            <a:prstGeom prst="rect">
              <a:avLst/>
            </a:prstGeom>
          </p:spPr>
          <p:txBody>
            <a:bodyPr lIns="0" tIns="0" rIns="0" bIns="0" rtlCol="0" anchor="t">
              <a:spAutoFit/>
            </a:bodyPr>
            <a:lstStyle/>
            <a:p>
              <a:pPr>
                <a:lnSpc>
                  <a:spcPts val="4199"/>
                </a:lnSpc>
              </a:pPr>
              <a:r>
                <a:rPr lang="en-US" sz="2800" dirty="0">
                  <a:solidFill>
                    <a:srgbClr val="EEEFEA"/>
                  </a:solidFill>
                  <a:latin typeface="Raleway"/>
                </a:rPr>
                <a:t>•Since the past days and in the</a:t>
              </a:r>
            </a:p>
            <a:p>
              <a:pPr>
                <a:lnSpc>
                  <a:spcPts val="4199"/>
                </a:lnSpc>
              </a:pPr>
              <a:r>
                <a:rPr lang="en-US" sz="2799" dirty="0">
                  <a:solidFill>
                    <a:srgbClr val="EEEFEA"/>
                  </a:solidFill>
                  <a:latin typeface="Raleway"/>
                </a:rPr>
                <a:t> p</a:t>
              </a:r>
              <a:r>
                <a:rPr lang="en-US" sz="2800" dirty="0">
                  <a:solidFill>
                    <a:srgbClr val="EEEFEA"/>
                  </a:solidFill>
                  <a:latin typeface="Raleway"/>
                </a:rPr>
                <a:t>resent too, farmers usually detect the crop diseases with their naked eye</a:t>
              </a:r>
            </a:p>
            <a:p>
              <a:pPr>
                <a:lnSpc>
                  <a:spcPts val="4200"/>
                </a:lnSpc>
              </a:pPr>
              <a:r>
                <a:rPr lang="en-US" sz="2800" dirty="0">
                  <a:solidFill>
                    <a:srgbClr val="EEEFEA"/>
                  </a:solidFill>
                  <a:latin typeface="Raleway"/>
                </a:rPr>
                <a:t>which makes them take tough decisions on which fertilizers to use.</a:t>
              </a:r>
            </a:p>
          </p:txBody>
        </p:sp>
        <p:sp>
          <p:nvSpPr>
            <p:cNvPr id="8" name="TextBox 8"/>
            <p:cNvSpPr txBox="1"/>
            <p:nvPr/>
          </p:nvSpPr>
          <p:spPr>
            <a:xfrm>
              <a:off x="0" y="9568490"/>
              <a:ext cx="10490733" cy="2043748"/>
            </a:xfrm>
            <a:prstGeom prst="rect">
              <a:avLst/>
            </a:prstGeom>
          </p:spPr>
          <p:txBody>
            <a:bodyPr lIns="0" tIns="0" rIns="0" bIns="0" rtlCol="0" anchor="t">
              <a:spAutoFit/>
            </a:bodyPr>
            <a:lstStyle/>
            <a:p>
              <a:pPr>
                <a:lnSpc>
                  <a:spcPts val="4199"/>
                </a:lnSpc>
              </a:pPr>
              <a:r>
                <a:rPr lang="en-US" sz="2800">
                  <a:solidFill>
                    <a:srgbClr val="EEEFEA"/>
                  </a:solidFill>
                  <a:latin typeface="Raleway"/>
                </a:rPr>
                <a:t>•Some of the diseases look</a:t>
              </a:r>
            </a:p>
            <a:p>
              <a:pPr>
                <a:lnSpc>
                  <a:spcPts val="4199"/>
                </a:lnSpc>
              </a:pPr>
              <a:r>
                <a:rPr lang="en-US" sz="2800">
                  <a:solidFill>
                    <a:srgbClr val="EEEFEA"/>
                  </a:solidFill>
                  <a:latin typeface="Raleway"/>
                </a:rPr>
                <a:t>almost similar to farmers</a:t>
              </a:r>
            </a:p>
            <a:p>
              <a:pPr>
                <a:lnSpc>
                  <a:spcPts val="4200"/>
                </a:lnSpc>
              </a:pPr>
              <a:r>
                <a:rPr lang="en-US" sz="2800">
                  <a:solidFill>
                    <a:srgbClr val="EEEFEA"/>
                  </a:solidFill>
                  <a:latin typeface="Raleway"/>
                </a:rPr>
                <a:t> often leaves them confused.</a:t>
              </a:r>
            </a:p>
          </p:txBody>
        </p:sp>
        <p:sp>
          <p:nvSpPr>
            <p:cNvPr id="9" name="AutoShape 9"/>
            <p:cNvSpPr/>
            <p:nvPr/>
          </p:nvSpPr>
          <p:spPr>
            <a:xfrm>
              <a:off x="0" y="0"/>
              <a:ext cx="1524000" cy="127000"/>
            </a:xfrm>
            <a:prstGeom prst="rect">
              <a:avLst/>
            </a:prstGeom>
            <a:solidFill>
              <a:srgbClr val="88A286"/>
            </a:solidFill>
          </p:spPr>
        </p:sp>
        <p:sp>
          <p:nvSpPr>
            <p:cNvPr id="10" name="AutoShape 10"/>
            <p:cNvSpPr/>
            <p:nvPr/>
          </p:nvSpPr>
          <p:spPr>
            <a:xfrm>
              <a:off x="0" y="3615579"/>
              <a:ext cx="1524000" cy="127000"/>
            </a:xfrm>
            <a:prstGeom prst="rect">
              <a:avLst/>
            </a:prstGeom>
            <a:solidFill>
              <a:srgbClr val="88A286"/>
            </a:solidFill>
          </p:spPr>
        </p:sp>
        <p:sp>
          <p:nvSpPr>
            <p:cNvPr id="11" name="AutoShape 11"/>
            <p:cNvSpPr/>
            <p:nvPr/>
          </p:nvSpPr>
          <p:spPr>
            <a:xfrm>
              <a:off x="0" y="9146215"/>
              <a:ext cx="1524000" cy="127000"/>
            </a:xfrm>
            <a:prstGeom prst="rect">
              <a:avLst/>
            </a:prstGeom>
            <a:solidFill>
              <a:srgbClr val="88A286"/>
            </a:solidFill>
          </p:spPr>
        </p:sp>
      </p:grpSp>
      <p:pic>
        <p:nvPicPr>
          <p:cNvPr id="12" name="Picture 12"/>
          <p:cNvPicPr>
            <a:picLocks noChangeAspect="1"/>
          </p:cNvPicPr>
          <p:nvPr/>
        </p:nvPicPr>
        <p:blipFill>
          <a:blip r:embed="rId3"/>
          <a:srcRect/>
          <a:stretch>
            <a:fillRect/>
          </a:stretch>
        </p:blipFill>
        <p:spPr>
          <a:xfrm>
            <a:off x="20401" y="0"/>
            <a:ext cx="7485299" cy="4132509"/>
          </a:xfrm>
          <a:prstGeom prst="rect">
            <a:avLst/>
          </a:prstGeom>
        </p:spPr>
      </p:pic>
      <p:sp>
        <p:nvSpPr>
          <p:cNvPr id="13" name="TextBox 13"/>
          <p:cNvSpPr txBox="1"/>
          <p:nvPr/>
        </p:nvSpPr>
        <p:spPr>
          <a:xfrm>
            <a:off x="7180499" y="172641"/>
            <a:ext cx="7048896" cy="856059"/>
          </a:xfrm>
          <a:prstGeom prst="rect">
            <a:avLst/>
          </a:prstGeom>
        </p:spPr>
        <p:txBody>
          <a:bodyPr lIns="0" tIns="0" rIns="0" bIns="0" rtlCol="0" anchor="t">
            <a:spAutoFit/>
          </a:bodyPr>
          <a:lstStyle/>
          <a:p>
            <a:pPr algn="ctr">
              <a:lnSpc>
                <a:spcPts val="6720"/>
              </a:lnSpc>
            </a:pPr>
            <a:r>
              <a:rPr lang="en-US" sz="5600" spc="280">
                <a:solidFill>
                  <a:srgbClr val="EEEFEA"/>
                </a:solidFill>
                <a:latin typeface="Raleway"/>
              </a:rPr>
              <a:t>EXISTING  WORK</a:t>
            </a:r>
          </a:p>
        </p:txBody>
      </p:sp>
      <p:grpSp>
        <p:nvGrpSpPr>
          <p:cNvPr id="14" name="Group 14"/>
          <p:cNvGrpSpPr/>
          <p:nvPr/>
        </p:nvGrpSpPr>
        <p:grpSpPr>
          <a:xfrm>
            <a:off x="546631" y="4576639"/>
            <a:ext cx="5613970" cy="4921450"/>
            <a:chOff x="0" y="0"/>
            <a:chExt cx="7485293" cy="6561934"/>
          </a:xfrm>
        </p:grpSpPr>
        <p:sp>
          <p:nvSpPr>
            <p:cNvPr id="15" name="TextBox 15"/>
            <p:cNvSpPr txBox="1"/>
            <p:nvPr/>
          </p:nvSpPr>
          <p:spPr>
            <a:xfrm>
              <a:off x="0" y="-47625"/>
              <a:ext cx="7485293" cy="1031875"/>
            </a:xfrm>
            <a:prstGeom prst="rect">
              <a:avLst/>
            </a:prstGeom>
          </p:spPr>
          <p:txBody>
            <a:bodyPr lIns="0" tIns="0" rIns="0" bIns="0" rtlCol="0" anchor="t">
              <a:spAutoFit/>
            </a:bodyPr>
            <a:lstStyle/>
            <a:p>
              <a:pPr algn="l">
                <a:lnSpc>
                  <a:spcPts val="6337"/>
                </a:lnSpc>
              </a:pPr>
              <a:r>
                <a:rPr lang="en-US" sz="4875">
                  <a:solidFill>
                    <a:srgbClr val="EEEFEA"/>
                  </a:solidFill>
                  <a:latin typeface="League Spartan"/>
                </a:rPr>
                <a:t>LIMITATION</a:t>
              </a:r>
            </a:p>
          </p:txBody>
        </p:sp>
        <p:sp>
          <p:nvSpPr>
            <p:cNvPr id="16" name="TextBox 16"/>
            <p:cNvSpPr txBox="1"/>
            <p:nvPr/>
          </p:nvSpPr>
          <p:spPr>
            <a:xfrm>
              <a:off x="0" y="1062199"/>
              <a:ext cx="7485293" cy="5499735"/>
            </a:xfrm>
            <a:prstGeom prst="rect">
              <a:avLst/>
            </a:prstGeom>
          </p:spPr>
          <p:txBody>
            <a:bodyPr lIns="0" tIns="0" rIns="0" bIns="0" rtlCol="0" anchor="t">
              <a:spAutoFit/>
            </a:bodyPr>
            <a:lstStyle/>
            <a:p>
              <a:pPr algn="l">
                <a:lnSpc>
                  <a:spcPts val="4725"/>
                </a:lnSpc>
              </a:pPr>
              <a:r>
                <a:rPr lang="en-US" sz="3375">
                  <a:solidFill>
                    <a:srgbClr val="000000"/>
                  </a:solidFill>
                  <a:latin typeface="Sanchez"/>
                </a:rPr>
                <a:t>•Limitation is</a:t>
              </a:r>
            </a:p>
            <a:p>
              <a:pPr algn="l">
                <a:lnSpc>
                  <a:spcPts val="4725"/>
                </a:lnSpc>
              </a:pPr>
              <a:r>
                <a:rPr lang="en-US" sz="3375">
                  <a:solidFill>
                    <a:srgbClr val="000000"/>
                  </a:solidFill>
                  <a:latin typeface="Sanchez"/>
                </a:rPr>
                <a:t>that it requires detailed knowledge the types of diseases and lot of</a:t>
              </a:r>
            </a:p>
            <a:p>
              <a:pPr algn="l">
                <a:lnSpc>
                  <a:spcPts val="4725"/>
                </a:lnSpc>
              </a:pPr>
              <a:r>
                <a:rPr lang="en-US" sz="3375">
                  <a:solidFill>
                    <a:srgbClr val="000000"/>
                  </a:solidFill>
                  <a:latin typeface="Sanchez"/>
                </a:rPr>
                <a:t>experience needed to make sure the actual disease detection.</a:t>
              </a:r>
            </a:p>
          </p:txBody>
        </p:sp>
      </p:grpSp>
      <p:sp>
        <p:nvSpPr>
          <p:cNvPr id="18" name="TextBox 17">
            <a:extLst>
              <a:ext uri="{FF2B5EF4-FFF2-40B4-BE49-F238E27FC236}">
                <a16:creationId xmlns:a16="http://schemas.microsoft.com/office/drawing/2014/main" id="{B16EC078-39FD-4441-8857-DDCB3A3CCC6A}"/>
              </a:ext>
            </a:extLst>
          </p:cNvPr>
          <p:cNvSpPr txBox="1"/>
          <p:nvPr/>
        </p:nvSpPr>
        <p:spPr>
          <a:xfrm>
            <a:off x="17068800" y="9917668"/>
            <a:ext cx="1295400" cy="369332"/>
          </a:xfrm>
          <a:prstGeom prst="rect">
            <a:avLst/>
          </a:prstGeom>
          <a:noFill/>
        </p:spPr>
        <p:txBody>
          <a:bodyPr wrap="square" rtlCol="0">
            <a:spAutoFit/>
          </a:bodyPr>
          <a:lstStyle/>
          <a:p>
            <a:r>
              <a:rPr lang="en-IN" dirty="0">
                <a:solidFill>
                  <a:schemeClr val="bg1">
                    <a:lumMod val="95000"/>
                  </a:schemeClr>
                </a:solidFill>
                <a:latin typeface="Raleway" panose="020B0503030101060003" pitchFamily="34" charset="0"/>
              </a:rPr>
              <a:t>Slide 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rcRect/>
          <a:stretch>
            <a:fillRect/>
          </a:stretch>
        </a:blipFill>
        <a:effectLst/>
      </p:bgPr>
    </p:bg>
    <p:spTree>
      <p:nvGrpSpPr>
        <p:cNvPr id="1" name=""/>
        <p:cNvGrpSpPr/>
        <p:nvPr/>
      </p:nvGrpSpPr>
      <p:grpSpPr>
        <a:xfrm>
          <a:off x="0" y="0"/>
          <a:ext cx="0" cy="0"/>
          <a:chOff x="0" y="0"/>
          <a:chExt cx="0" cy="0"/>
        </a:xfrm>
      </p:grpSpPr>
      <p:grpSp>
        <p:nvGrpSpPr>
          <p:cNvPr id="2" name="Group 2"/>
          <p:cNvGrpSpPr/>
          <p:nvPr/>
        </p:nvGrpSpPr>
        <p:grpSpPr>
          <a:xfrm>
            <a:off x="4396935" y="1660471"/>
            <a:ext cx="7724258" cy="5021242"/>
            <a:chOff x="0" y="0"/>
            <a:chExt cx="10299011" cy="6694989"/>
          </a:xfrm>
        </p:grpSpPr>
        <p:sp>
          <p:nvSpPr>
            <p:cNvPr id="3" name="TextBox 3"/>
            <p:cNvSpPr txBox="1"/>
            <p:nvPr/>
          </p:nvSpPr>
          <p:spPr>
            <a:xfrm>
              <a:off x="0" y="-9525"/>
              <a:ext cx="10299011" cy="1747402"/>
            </a:xfrm>
            <a:prstGeom prst="rect">
              <a:avLst/>
            </a:prstGeom>
          </p:spPr>
          <p:txBody>
            <a:bodyPr lIns="0" tIns="0" rIns="0" bIns="0" rtlCol="0" anchor="t">
              <a:spAutoFit/>
            </a:bodyPr>
            <a:lstStyle/>
            <a:p>
              <a:pPr>
                <a:lnSpc>
                  <a:spcPts val="3459"/>
                </a:lnSpc>
              </a:pPr>
              <a:r>
                <a:rPr lang="en-US" sz="2883" spc="288">
                  <a:solidFill>
                    <a:srgbClr val="243327"/>
                  </a:solidFill>
                  <a:latin typeface="Raleway Italics"/>
                </a:rPr>
                <a:t>OUR APP WOULD BE A GAME CHANGER IN FIELD</a:t>
              </a:r>
            </a:p>
            <a:p>
              <a:pPr>
                <a:lnSpc>
                  <a:spcPts val="3459"/>
                </a:lnSpc>
              </a:pPr>
              <a:r>
                <a:rPr lang="en-US" sz="2883" spc="288">
                  <a:solidFill>
                    <a:srgbClr val="243327"/>
                  </a:solidFill>
                  <a:latin typeface="Raleway Italics"/>
                </a:rPr>
                <a:t>OF FARMING .</a:t>
              </a:r>
            </a:p>
          </p:txBody>
        </p:sp>
        <p:sp>
          <p:nvSpPr>
            <p:cNvPr id="4" name="TextBox 4"/>
            <p:cNvSpPr txBox="1"/>
            <p:nvPr/>
          </p:nvSpPr>
          <p:spPr>
            <a:xfrm>
              <a:off x="0" y="4608871"/>
              <a:ext cx="10299011" cy="1737877"/>
            </a:xfrm>
            <a:prstGeom prst="rect">
              <a:avLst/>
            </a:prstGeom>
          </p:spPr>
          <p:txBody>
            <a:bodyPr lIns="0" tIns="0" rIns="0" bIns="0" rtlCol="0" anchor="t">
              <a:spAutoFit/>
            </a:bodyPr>
            <a:lstStyle/>
            <a:p>
              <a:pPr>
                <a:lnSpc>
                  <a:spcPts val="3459"/>
                </a:lnSpc>
              </a:pPr>
              <a:r>
                <a:rPr lang="en-US" sz="2883" spc="288" dirty="0">
                  <a:solidFill>
                    <a:srgbClr val="243327"/>
                  </a:solidFill>
                  <a:latin typeface="Glacial Indifference Italics"/>
                </a:rPr>
                <a:t>•HEALTH OF PLANT</a:t>
              </a:r>
            </a:p>
            <a:p>
              <a:pPr>
                <a:lnSpc>
                  <a:spcPts val="3459"/>
                </a:lnSpc>
              </a:pPr>
              <a:r>
                <a:rPr lang="en-US" sz="1520" spc="152" dirty="0">
                  <a:solidFill>
                    <a:srgbClr val="243327"/>
                  </a:solidFill>
                  <a:latin typeface="Glacial Indifference"/>
                </a:rPr>
                <a:t>•</a:t>
              </a:r>
              <a:r>
                <a:rPr lang="en-US" sz="2000" spc="152" dirty="0">
                  <a:solidFill>
                    <a:srgbClr val="243327"/>
                  </a:solidFill>
                  <a:latin typeface="Glacial Indifference"/>
                </a:rPr>
                <a:t>If any disease then what’s it</a:t>
              </a:r>
            </a:p>
            <a:p>
              <a:pPr>
                <a:lnSpc>
                  <a:spcPts val="3459"/>
                </a:lnSpc>
              </a:pPr>
              <a:r>
                <a:rPr lang="en-US" sz="2000" spc="152" dirty="0">
                  <a:solidFill>
                    <a:srgbClr val="243327"/>
                  </a:solidFill>
                  <a:latin typeface="Glacial Indifference"/>
                </a:rPr>
                <a:t>•How to cure that disease</a:t>
              </a:r>
            </a:p>
          </p:txBody>
        </p:sp>
        <p:sp>
          <p:nvSpPr>
            <p:cNvPr id="5" name="TextBox 5"/>
            <p:cNvSpPr txBox="1"/>
            <p:nvPr/>
          </p:nvSpPr>
          <p:spPr>
            <a:xfrm>
              <a:off x="0" y="2329583"/>
              <a:ext cx="10299011" cy="1587763"/>
            </a:xfrm>
            <a:prstGeom prst="rect">
              <a:avLst/>
            </a:prstGeom>
          </p:spPr>
          <p:txBody>
            <a:bodyPr lIns="0" tIns="0" rIns="0" bIns="0" rtlCol="0" anchor="t">
              <a:spAutoFit/>
            </a:bodyPr>
            <a:lstStyle/>
            <a:p>
              <a:pPr>
                <a:lnSpc>
                  <a:spcPts val="4865"/>
                </a:lnSpc>
              </a:pPr>
              <a:r>
                <a:rPr lang="en-US" sz="3243">
                  <a:solidFill>
                    <a:srgbClr val="243327"/>
                  </a:solidFill>
                  <a:latin typeface="Raleway"/>
                </a:rPr>
                <a:t>Any person who is just new in it</a:t>
              </a:r>
            </a:p>
            <a:p>
              <a:pPr>
                <a:lnSpc>
                  <a:spcPts val="4865"/>
                </a:lnSpc>
              </a:pPr>
              <a:r>
                <a:rPr lang="en-US" sz="3243">
                  <a:solidFill>
                    <a:srgbClr val="243327"/>
                  </a:solidFill>
                  <a:latin typeface="Arimo"/>
                </a:rPr>
                <a:t>can tell</a:t>
              </a:r>
            </a:p>
          </p:txBody>
        </p:sp>
        <p:sp>
          <p:nvSpPr>
            <p:cNvPr id="6" name="AutoShape 6"/>
            <p:cNvSpPr/>
            <p:nvPr/>
          </p:nvSpPr>
          <p:spPr>
            <a:xfrm>
              <a:off x="0" y="1976646"/>
              <a:ext cx="1373137" cy="114428"/>
            </a:xfrm>
            <a:prstGeom prst="rect">
              <a:avLst/>
            </a:prstGeom>
            <a:solidFill>
              <a:srgbClr val="6A9237"/>
            </a:solidFill>
          </p:spPr>
        </p:sp>
        <p:sp>
          <p:nvSpPr>
            <p:cNvPr id="7" name="AutoShape 7"/>
            <p:cNvSpPr/>
            <p:nvPr/>
          </p:nvSpPr>
          <p:spPr>
            <a:xfrm>
              <a:off x="0" y="6580561"/>
              <a:ext cx="1373137" cy="114428"/>
            </a:xfrm>
            <a:prstGeom prst="rect">
              <a:avLst/>
            </a:prstGeom>
            <a:solidFill>
              <a:srgbClr val="6A9237"/>
            </a:solidFill>
          </p:spPr>
        </p:sp>
      </p:grpSp>
      <p:sp>
        <p:nvSpPr>
          <p:cNvPr id="8" name="AutoShape 8"/>
          <p:cNvSpPr/>
          <p:nvPr/>
        </p:nvSpPr>
        <p:spPr>
          <a:xfrm>
            <a:off x="-209550" y="1463725"/>
            <a:ext cx="4402826" cy="8229600"/>
          </a:xfrm>
          <a:prstGeom prst="rect">
            <a:avLst/>
          </a:prstGeom>
          <a:solidFill>
            <a:srgbClr val="6A9237">
              <a:alpha val="84705"/>
            </a:srgbClr>
          </a:solidFill>
        </p:spPr>
      </p:sp>
      <p:pic>
        <p:nvPicPr>
          <p:cNvPr id="9" name="Picture 9"/>
          <p:cNvPicPr>
            <a:picLocks noChangeAspect="1"/>
          </p:cNvPicPr>
          <p:nvPr/>
        </p:nvPicPr>
        <p:blipFill>
          <a:blip r:embed="rId3"/>
          <a:srcRect/>
          <a:stretch>
            <a:fillRect/>
          </a:stretch>
        </p:blipFill>
        <p:spPr>
          <a:xfrm>
            <a:off x="0" y="2011259"/>
            <a:ext cx="4160338" cy="7247041"/>
          </a:xfrm>
          <a:prstGeom prst="rect">
            <a:avLst/>
          </a:prstGeom>
        </p:spPr>
      </p:pic>
      <p:pic>
        <p:nvPicPr>
          <p:cNvPr id="10" name="Picture 10"/>
          <p:cNvPicPr>
            <a:picLocks noChangeAspect="1"/>
          </p:cNvPicPr>
          <p:nvPr/>
        </p:nvPicPr>
        <p:blipFill>
          <a:blip r:embed="rId4"/>
          <a:srcRect t="1812" b="1812"/>
          <a:stretch>
            <a:fillRect/>
          </a:stretch>
        </p:blipFill>
        <p:spPr>
          <a:xfrm>
            <a:off x="4396935" y="7023848"/>
            <a:ext cx="7060035" cy="2941372"/>
          </a:xfrm>
          <a:prstGeom prst="rect">
            <a:avLst/>
          </a:prstGeom>
        </p:spPr>
      </p:pic>
      <p:grpSp>
        <p:nvGrpSpPr>
          <p:cNvPr id="11" name="Group 11"/>
          <p:cNvGrpSpPr/>
          <p:nvPr/>
        </p:nvGrpSpPr>
        <p:grpSpPr>
          <a:xfrm>
            <a:off x="11942066" y="3201017"/>
            <a:ext cx="5613970" cy="6471168"/>
            <a:chOff x="0" y="0"/>
            <a:chExt cx="7485293" cy="8628224"/>
          </a:xfrm>
        </p:grpSpPr>
        <p:sp>
          <p:nvSpPr>
            <p:cNvPr id="12" name="TextBox 12"/>
            <p:cNvSpPr txBox="1"/>
            <p:nvPr/>
          </p:nvSpPr>
          <p:spPr>
            <a:xfrm>
              <a:off x="0" y="-47625"/>
              <a:ext cx="7485293" cy="1825625"/>
            </a:xfrm>
            <a:prstGeom prst="rect">
              <a:avLst/>
            </a:prstGeom>
          </p:spPr>
          <p:txBody>
            <a:bodyPr lIns="0" tIns="0" rIns="0" bIns="0" rtlCol="0" anchor="t">
              <a:spAutoFit/>
            </a:bodyPr>
            <a:lstStyle/>
            <a:p>
              <a:pPr>
                <a:lnSpc>
                  <a:spcPts val="5460"/>
                </a:lnSpc>
              </a:pPr>
              <a:r>
                <a:rPr lang="en-US" sz="4200">
                  <a:solidFill>
                    <a:srgbClr val="243327"/>
                  </a:solidFill>
                  <a:latin typeface="League Spartan"/>
                </a:rPr>
                <a:t>SOUNDS</a:t>
              </a:r>
            </a:p>
            <a:p>
              <a:pPr algn="l">
                <a:lnSpc>
                  <a:spcPts val="5460"/>
                </a:lnSpc>
              </a:pPr>
              <a:r>
                <a:rPr lang="en-US" sz="4200">
                  <a:solidFill>
                    <a:srgbClr val="243327"/>
                  </a:solidFill>
                  <a:latin typeface="League Spartan"/>
                </a:rPr>
                <a:t>difficult !</a:t>
              </a:r>
            </a:p>
          </p:txBody>
        </p:sp>
        <p:sp>
          <p:nvSpPr>
            <p:cNvPr id="13" name="TextBox 13"/>
            <p:cNvSpPr txBox="1"/>
            <p:nvPr/>
          </p:nvSpPr>
          <p:spPr>
            <a:xfrm>
              <a:off x="0" y="1855949"/>
              <a:ext cx="7485293" cy="6772275"/>
            </a:xfrm>
            <a:prstGeom prst="rect">
              <a:avLst/>
            </a:prstGeom>
          </p:spPr>
          <p:txBody>
            <a:bodyPr lIns="0" tIns="0" rIns="0" bIns="0" rtlCol="0" anchor="t">
              <a:spAutoFit/>
            </a:bodyPr>
            <a:lstStyle/>
            <a:p>
              <a:pPr>
                <a:lnSpc>
                  <a:spcPts val="5040"/>
                </a:lnSpc>
              </a:pPr>
              <a:r>
                <a:rPr lang="en-US" sz="3600">
                  <a:solidFill>
                    <a:srgbClr val="243327"/>
                  </a:solidFill>
                  <a:latin typeface="Open Sans Light"/>
                </a:rPr>
                <a:t>NO you just have to take out your</a:t>
              </a:r>
            </a:p>
            <a:p>
              <a:pPr>
                <a:lnSpc>
                  <a:spcPts val="5040"/>
                </a:lnSpc>
              </a:pPr>
              <a:r>
                <a:rPr lang="en-US" sz="3600">
                  <a:solidFill>
                    <a:srgbClr val="243327"/>
                  </a:solidFill>
                  <a:latin typeface="Open Sans Light"/>
                </a:rPr>
                <a:t>smartphone and give the photo of the plant and leave all the work on us.</a:t>
              </a:r>
            </a:p>
            <a:p>
              <a:pPr algn="l">
                <a:lnSpc>
                  <a:spcPts val="5040"/>
                </a:lnSpc>
              </a:pPr>
              <a:r>
                <a:rPr lang="en-US" sz="3600">
                  <a:solidFill>
                    <a:srgbClr val="243327"/>
                  </a:solidFill>
                  <a:latin typeface="Open Sans Light"/>
                </a:rPr>
                <a:t>By use of Artificial Neural Nets (ANN) -- Convolutional Neural Network</a:t>
              </a:r>
            </a:p>
          </p:txBody>
        </p:sp>
      </p:grpSp>
      <p:sp>
        <p:nvSpPr>
          <p:cNvPr id="14" name="TextBox 14"/>
          <p:cNvSpPr txBox="1"/>
          <p:nvPr/>
        </p:nvSpPr>
        <p:spPr>
          <a:xfrm>
            <a:off x="1838325" y="428538"/>
            <a:ext cx="15314369" cy="856059"/>
          </a:xfrm>
          <a:prstGeom prst="rect">
            <a:avLst/>
          </a:prstGeom>
        </p:spPr>
        <p:txBody>
          <a:bodyPr lIns="0" tIns="0" rIns="0" bIns="0" rtlCol="0" anchor="t">
            <a:spAutoFit/>
          </a:bodyPr>
          <a:lstStyle/>
          <a:p>
            <a:pPr algn="ctr">
              <a:lnSpc>
                <a:spcPts val="6720"/>
              </a:lnSpc>
            </a:pPr>
            <a:r>
              <a:rPr lang="en-US" sz="5600" spc="280">
                <a:solidFill>
                  <a:srgbClr val="243327"/>
                </a:solidFill>
                <a:latin typeface="Raleway Bold Italics"/>
              </a:rPr>
              <a:t>PROPOSED WORK AND METHODOLOGY</a:t>
            </a:r>
          </a:p>
        </p:txBody>
      </p:sp>
      <p:sp>
        <p:nvSpPr>
          <p:cNvPr id="16" name="TextBox 15">
            <a:extLst>
              <a:ext uri="{FF2B5EF4-FFF2-40B4-BE49-F238E27FC236}">
                <a16:creationId xmlns:a16="http://schemas.microsoft.com/office/drawing/2014/main" id="{99F11A56-425B-458C-80BF-8B7071773587}"/>
              </a:ext>
            </a:extLst>
          </p:cNvPr>
          <p:cNvSpPr txBox="1"/>
          <p:nvPr/>
        </p:nvSpPr>
        <p:spPr>
          <a:xfrm>
            <a:off x="17068800" y="9917668"/>
            <a:ext cx="1295400" cy="369332"/>
          </a:xfrm>
          <a:prstGeom prst="rect">
            <a:avLst/>
          </a:prstGeom>
          <a:noFill/>
        </p:spPr>
        <p:txBody>
          <a:bodyPr wrap="square" rtlCol="0">
            <a:spAutoFit/>
          </a:bodyPr>
          <a:lstStyle/>
          <a:p>
            <a:r>
              <a:rPr lang="en-IN" dirty="0">
                <a:latin typeface="Raleway" panose="020B0503030101060003" pitchFamily="34" charset="0"/>
              </a:rPr>
              <a:t>Slide 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EFEA"/>
        </a:solidFill>
        <a:effectLst/>
      </p:bgPr>
    </p:bg>
    <p:spTree>
      <p:nvGrpSpPr>
        <p:cNvPr id="1" name=""/>
        <p:cNvGrpSpPr/>
        <p:nvPr/>
      </p:nvGrpSpPr>
      <p:grpSpPr>
        <a:xfrm>
          <a:off x="0" y="0"/>
          <a:ext cx="0" cy="0"/>
          <a:chOff x="0" y="0"/>
          <a:chExt cx="0" cy="0"/>
        </a:xfrm>
      </p:grpSpPr>
      <p:sp>
        <p:nvSpPr>
          <p:cNvPr id="2" name="AutoShape 2"/>
          <p:cNvSpPr/>
          <p:nvPr/>
        </p:nvSpPr>
        <p:spPr>
          <a:xfrm>
            <a:off x="-209550" y="1028700"/>
            <a:ext cx="6096000" cy="8229600"/>
          </a:xfrm>
          <a:prstGeom prst="rect">
            <a:avLst/>
          </a:prstGeom>
          <a:solidFill>
            <a:srgbClr val="88A286">
              <a:alpha val="84705"/>
            </a:srgbClr>
          </a:solidFill>
        </p:spPr>
      </p:sp>
      <p:sp>
        <p:nvSpPr>
          <p:cNvPr id="3" name="TextBox 3"/>
          <p:cNvSpPr txBox="1"/>
          <p:nvPr/>
        </p:nvSpPr>
        <p:spPr>
          <a:xfrm rot="-5400000">
            <a:off x="-585986" y="4292204"/>
            <a:ext cx="7048896" cy="1702594"/>
          </a:xfrm>
          <a:prstGeom prst="rect">
            <a:avLst/>
          </a:prstGeom>
        </p:spPr>
        <p:txBody>
          <a:bodyPr lIns="0" tIns="0" rIns="0" bIns="0" rtlCol="0" anchor="t">
            <a:spAutoFit/>
          </a:bodyPr>
          <a:lstStyle/>
          <a:p>
            <a:pPr algn="ctr">
              <a:lnSpc>
                <a:spcPts val="6720"/>
              </a:lnSpc>
            </a:pPr>
            <a:r>
              <a:rPr lang="en-US" sz="5600" spc="280">
                <a:solidFill>
                  <a:srgbClr val="EEEFEA"/>
                </a:solidFill>
                <a:latin typeface="Raleway Bold Italics"/>
              </a:rPr>
              <a:t>NOVELTY OF THE PROJECT</a:t>
            </a:r>
          </a:p>
        </p:txBody>
      </p:sp>
      <p:grpSp>
        <p:nvGrpSpPr>
          <p:cNvPr id="4" name="Group 4"/>
          <p:cNvGrpSpPr/>
          <p:nvPr/>
        </p:nvGrpSpPr>
        <p:grpSpPr>
          <a:xfrm>
            <a:off x="6985174" y="317382"/>
            <a:ext cx="9877457" cy="14234390"/>
            <a:chOff x="0" y="0"/>
            <a:chExt cx="13169942" cy="18979186"/>
          </a:xfrm>
        </p:grpSpPr>
        <p:sp>
          <p:nvSpPr>
            <p:cNvPr id="5" name="TextBox 5"/>
            <p:cNvSpPr txBox="1"/>
            <p:nvPr/>
          </p:nvSpPr>
          <p:spPr>
            <a:xfrm>
              <a:off x="0" y="-9525"/>
              <a:ext cx="13169942" cy="1623797"/>
            </a:xfrm>
            <a:prstGeom prst="rect">
              <a:avLst/>
            </a:prstGeom>
          </p:spPr>
          <p:txBody>
            <a:bodyPr lIns="0" tIns="0" rIns="0" bIns="0" rtlCol="0" anchor="t">
              <a:spAutoFit/>
            </a:bodyPr>
            <a:lstStyle/>
            <a:p>
              <a:pPr>
                <a:lnSpc>
                  <a:spcPts val="4820"/>
                </a:lnSpc>
              </a:pPr>
              <a:r>
                <a:rPr lang="en-US" sz="4017" spc="401">
                  <a:solidFill>
                    <a:srgbClr val="243327"/>
                  </a:solidFill>
                  <a:latin typeface="Raleway Italics"/>
                </a:rPr>
                <a:t>FIRST OF ITS KIND IN THE MARKET</a:t>
              </a:r>
            </a:p>
          </p:txBody>
        </p:sp>
        <p:sp>
          <p:nvSpPr>
            <p:cNvPr id="6" name="TextBox 6"/>
            <p:cNvSpPr txBox="1"/>
            <p:nvPr/>
          </p:nvSpPr>
          <p:spPr>
            <a:xfrm>
              <a:off x="0" y="2460864"/>
              <a:ext cx="13169942" cy="9964985"/>
            </a:xfrm>
            <a:prstGeom prst="rect">
              <a:avLst/>
            </a:prstGeom>
          </p:spPr>
          <p:txBody>
            <a:bodyPr lIns="0" tIns="0" rIns="0" bIns="0" rtlCol="0" anchor="t">
              <a:spAutoFit/>
            </a:bodyPr>
            <a:lstStyle/>
            <a:p>
              <a:pPr>
                <a:lnSpc>
                  <a:spcPts val="6000"/>
                </a:lnSpc>
              </a:pPr>
              <a:r>
                <a:rPr lang="en-US" sz="4000">
                  <a:solidFill>
                    <a:srgbClr val="243327"/>
                  </a:solidFill>
                  <a:latin typeface="Open Sans Light"/>
                </a:rPr>
                <a:t>This App is for checking the health status of plants.</a:t>
              </a:r>
            </a:p>
            <a:p>
              <a:pPr>
                <a:lnSpc>
                  <a:spcPts val="6000"/>
                </a:lnSpc>
              </a:pPr>
              <a:r>
                <a:rPr lang="en-US" sz="4000">
                  <a:solidFill>
                    <a:srgbClr val="243327"/>
                  </a:solidFill>
                  <a:latin typeface="Open Sans Light"/>
                </a:rPr>
                <a:t>All you need is to scan the single leaf of the plant by using the camera of your smartphone.</a:t>
              </a:r>
            </a:p>
            <a:p>
              <a:pPr>
                <a:lnSpc>
                  <a:spcPts val="6000"/>
                </a:lnSpc>
              </a:pPr>
              <a:r>
                <a:rPr lang="en-US" sz="4000">
                  <a:solidFill>
                    <a:srgbClr val="243327"/>
                  </a:solidFill>
                  <a:latin typeface="Open Sans Light"/>
                </a:rPr>
                <a:t>And it will tell you about the disease the plant is suffering ( if any) and</a:t>
              </a:r>
            </a:p>
            <a:p>
              <a:pPr>
                <a:lnSpc>
                  <a:spcPts val="6000"/>
                </a:lnSpc>
              </a:pPr>
              <a:r>
                <a:rPr lang="en-US" sz="4000">
                  <a:solidFill>
                    <a:srgbClr val="243327"/>
                  </a:solidFill>
                  <a:latin typeface="Open Sans Light"/>
                </a:rPr>
                <a:t>what are the requirements of fertilizers , pesticides and manures that the plant need.</a:t>
              </a:r>
            </a:p>
          </p:txBody>
        </p:sp>
        <p:sp>
          <p:nvSpPr>
            <p:cNvPr id="7" name="AutoShape 7"/>
            <p:cNvSpPr/>
            <p:nvPr/>
          </p:nvSpPr>
          <p:spPr>
            <a:xfrm>
              <a:off x="0" y="1946952"/>
              <a:ext cx="1913211" cy="159434"/>
            </a:xfrm>
            <a:prstGeom prst="rect">
              <a:avLst/>
            </a:prstGeom>
            <a:solidFill>
              <a:srgbClr val="88A286"/>
            </a:solidFill>
          </p:spPr>
        </p:sp>
        <p:sp>
          <p:nvSpPr>
            <p:cNvPr id="8" name="AutoShape 8"/>
            <p:cNvSpPr/>
            <p:nvPr/>
          </p:nvSpPr>
          <p:spPr>
            <a:xfrm>
              <a:off x="0" y="14522271"/>
              <a:ext cx="1913211" cy="159434"/>
            </a:xfrm>
            <a:prstGeom prst="rect">
              <a:avLst/>
            </a:prstGeom>
            <a:solidFill>
              <a:srgbClr val="88A286"/>
            </a:solidFill>
          </p:spPr>
        </p:sp>
        <p:sp>
          <p:nvSpPr>
            <p:cNvPr id="9" name="AutoShape 9"/>
            <p:cNvSpPr/>
            <p:nvPr/>
          </p:nvSpPr>
          <p:spPr>
            <a:xfrm>
              <a:off x="0" y="18819752"/>
              <a:ext cx="1913211" cy="159434"/>
            </a:xfrm>
            <a:prstGeom prst="rect">
              <a:avLst/>
            </a:prstGeom>
            <a:solidFill>
              <a:srgbClr val="88A286"/>
            </a:solidFill>
          </p:spPr>
        </p:sp>
      </p:grpSp>
      <p:sp>
        <p:nvSpPr>
          <p:cNvPr id="11" name="TextBox 10">
            <a:extLst>
              <a:ext uri="{FF2B5EF4-FFF2-40B4-BE49-F238E27FC236}">
                <a16:creationId xmlns:a16="http://schemas.microsoft.com/office/drawing/2014/main" id="{8BDBDE2A-4D96-4661-AA7B-1872055BA6A8}"/>
              </a:ext>
            </a:extLst>
          </p:cNvPr>
          <p:cNvSpPr txBox="1"/>
          <p:nvPr/>
        </p:nvSpPr>
        <p:spPr>
          <a:xfrm>
            <a:off x="17068800" y="9917668"/>
            <a:ext cx="1295400" cy="369332"/>
          </a:xfrm>
          <a:prstGeom prst="rect">
            <a:avLst/>
          </a:prstGeom>
          <a:noFill/>
        </p:spPr>
        <p:txBody>
          <a:bodyPr wrap="square" rtlCol="0">
            <a:spAutoFit/>
          </a:bodyPr>
          <a:lstStyle/>
          <a:p>
            <a:r>
              <a:rPr lang="en-IN" dirty="0">
                <a:latin typeface="Raleway" panose="020B0503030101060003" pitchFamily="34" charset="0"/>
              </a:rPr>
              <a:t>Slide 6</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43327"/>
        </a:solidFill>
        <a:effectLst/>
      </p:bgPr>
    </p:bg>
    <p:spTree>
      <p:nvGrpSpPr>
        <p:cNvPr id="1" name=""/>
        <p:cNvGrpSpPr/>
        <p:nvPr/>
      </p:nvGrpSpPr>
      <p:grpSpPr>
        <a:xfrm>
          <a:off x="0" y="0"/>
          <a:ext cx="0" cy="0"/>
          <a:chOff x="0" y="0"/>
          <a:chExt cx="0" cy="0"/>
        </a:xfrm>
      </p:grpSpPr>
      <p:sp>
        <p:nvSpPr>
          <p:cNvPr id="2" name="AutoShape 2"/>
          <p:cNvSpPr/>
          <p:nvPr/>
        </p:nvSpPr>
        <p:spPr>
          <a:xfrm>
            <a:off x="-189187" y="-171450"/>
            <a:ext cx="11509318" cy="10629900"/>
          </a:xfrm>
          <a:prstGeom prst="rect">
            <a:avLst/>
          </a:prstGeom>
          <a:solidFill>
            <a:srgbClr val="88A286">
              <a:alpha val="84705"/>
            </a:srgbClr>
          </a:solidFill>
        </p:spPr>
      </p:sp>
      <p:grpSp>
        <p:nvGrpSpPr>
          <p:cNvPr id="3" name="Group 3"/>
          <p:cNvGrpSpPr/>
          <p:nvPr/>
        </p:nvGrpSpPr>
        <p:grpSpPr>
          <a:xfrm>
            <a:off x="11850980" y="5504731"/>
            <a:ext cx="6246245" cy="3080292"/>
            <a:chOff x="0" y="0"/>
            <a:chExt cx="8328327" cy="4107056"/>
          </a:xfrm>
        </p:grpSpPr>
        <p:sp>
          <p:nvSpPr>
            <p:cNvPr id="4" name="TextBox 4"/>
            <p:cNvSpPr txBox="1"/>
            <p:nvPr/>
          </p:nvSpPr>
          <p:spPr>
            <a:xfrm>
              <a:off x="0" y="849030"/>
              <a:ext cx="8328327" cy="3258026"/>
            </a:xfrm>
            <a:prstGeom prst="rect">
              <a:avLst/>
            </a:prstGeom>
          </p:spPr>
          <p:txBody>
            <a:bodyPr lIns="0" tIns="0" rIns="0" bIns="0" rtlCol="0" anchor="t">
              <a:spAutoFit/>
            </a:bodyPr>
            <a:lstStyle/>
            <a:p>
              <a:pPr>
                <a:lnSpc>
                  <a:spcPts val="4917"/>
                </a:lnSpc>
              </a:pPr>
              <a:r>
                <a:rPr lang="en-US" sz="3278">
                  <a:solidFill>
                    <a:srgbClr val="EEEFEA"/>
                  </a:solidFill>
                  <a:latin typeface="Raleway"/>
                </a:rPr>
                <a:t>The image will be processed in different stages By using the concept of deep learning using tensorflow and keras.</a:t>
              </a:r>
            </a:p>
          </p:txBody>
        </p:sp>
        <p:sp>
          <p:nvSpPr>
            <p:cNvPr id="5" name="AutoShape 5"/>
            <p:cNvSpPr/>
            <p:nvPr/>
          </p:nvSpPr>
          <p:spPr>
            <a:xfrm>
              <a:off x="0" y="0"/>
              <a:ext cx="1665550" cy="138796"/>
            </a:xfrm>
            <a:prstGeom prst="rect">
              <a:avLst/>
            </a:prstGeom>
            <a:solidFill>
              <a:srgbClr val="88A286"/>
            </a:solidFill>
          </p:spPr>
        </p:sp>
      </p:grpSp>
      <p:pic>
        <p:nvPicPr>
          <p:cNvPr id="6" name="Picture 6"/>
          <p:cNvPicPr>
            <a:picLocks noChangeAspect="1"/>
          </p:cNvPicPr>
          <p:nvPr/>
        </p:nvPicPr>
        <p:blipFill>
          <a:blip r:embed="rId2"/>
          <a:srcRect/>
          <a:stretch>
            <a:fillRect/>
          </a:stretch>
        </p:blipFill>
        <p:spPr>
          <a:xfrm>
            <a:off x="18872" y="25590"/>
            <a:ext cx="11301259" cy="5438731"/>
          </a:xfrm>
          <a:prstGeom prst="rect">
            <a:avLst/>
          </a:prstGeom>
        </p:spPr>
      </p:pic>
      <p:pic>
        <p:nvPicPr>
          <p:cNvPr id="7" name="Picture 7"/>
          <p:cNvPicPr>
            <a:picLocks noChangeAspect="1"/>
          </p:cNvPicPr>
          <p:nvPr/>
        </p:nvPicPr>
        <p:blipFill>
          <a:blip r:embed="rId3"/>
          <a:srcRect b="3461"/>
          <a:stretch>
            <a:fillRect/>
          </a:stretch>
        </p:blipFill>
        <p:spPr>
          <a:xfrm>
            <a:off x="18872" y="5504731"/>
            <a:ext cx="11301259" cy="4782269"/>
          </a:xfrm>
          <a:prstGeom prst="rect">
            <a:avLst/>
          </a:prstGeom>
        </p:spPr>
      </p:pic>
      <p:grpSp>
        <p:nvGrpSpPr>
          <p:cNvPr id="8" name="Group 8"/>
          <p:cNvGrpSpPr/>
          <p:nvPr/>
        </p:nvGrpSpPr>
        <p:grpSpPr>
          <a:xfrm>
            <a:off x="11850980" y="1431222"/>
            <a:ext cx="5613970" cy="3138370"/>
            <a:chOff x="0" y="0"/>
            <a:chExt cx="7485293" cy="4184494"/>
          </a:xfrm>
        </p:grpSpPr>
        <p:sp>
          <p:nvSpPr>
            <p:cNvPr id="9" name="TextBox 9"/>
            <p:cNvSpPr txBox="1"/>
            <p:nvPr/>
          </p:nvSpPr>
          <p:spPr>
            <a:xfrm>
              <a:off x="0" y="-47625"/>
              <a:ext cx="7485293" cy="1031875"/>
            </a:xfrm>
            <a:prstGeom prst="rect">
              <a:avLst/>
            </a:prstGeom>
          </p:spPr>
          <p:txBody>
            <a:bodyPr lIns="0" tIns="0" rIns="0" bIns="0" rtlCol="0" anchor="t">
              <a:spAutoFit/>
            </a:bodyPr>
            <a:lstStyle/>
            <a:p>
              <a:pPr algn="l">
                <a:lnSpc>
                  <a:spcPts val="6337"/>
                </a:lnSpc>
              </a:pPr>
              <a:r>
                <a:rPr lang="en-US" sz="4875">
                  <a:solidFill>
                    <a:srgbClr val="EEEFEA"/>
                  </a:solidFill>
                  <a:latin typeface="League Spartan"/>
                </a:rPr>
                <a:t>LARGE DATASET</a:t>
              </a:r>
            </a:p>
          </p:txBody>
        </p:sp>
        <p:sp>
          <p:nvSpPr>
            <p:cNvPr id="10" name="TextBox 10"/>
            <p:cNvSpPr txBox="1"/>
            <p:nvPr/>
          </p:nvSpPr>
          <p:spPr>
            <a:xfrm>
              <a:off x="0" y="1062199"/>
              <a:ext cx="7485293" cy="3122295"/>
            </a:xfrm>
            <a:prstGeom prst="rect">
              <a:avLst/>
            </a:prstGeom>
          </p:spPr>
          <p:txBody>
            <a:bodyPr lIns="0" tIns="0" rIns="0" bIns="0" rtlCol="0" anchor="t">
              <a:spAutoFit/>
            </a:bodyPr>
            <a:lstStyle/>
            <a:p>
              <a:pPr algn="l">
                <a:lnSpc>
                  <a:spcPts val="4725"/>
                </a:lnSpc>
              </a:pPr>
              <a:r>
                <a:rPr lang="en-US" sz="3375">
                  <a:solidFill>
                    <a:srgbClr val="EEEFEA"/>
                  </a:solidFill>
                  <a:latin typeface="Sanchez"/>
                </a:rPr>
                <a:t>Using a large dataset to provide better results with great accuracy and precision.</a:t>
              </a:r>
            </a:p>
          </p:txBody>
        </p:sp>
      </p:grpSp>
      <p:sp>
        <p:nvSpPr>
          <p:cNvPr id="12" name="TextBox 11">
            <a:extLst>
              <a:ext uri="{FF2B5EF4-FFF2-40B4-BE49-F238E27FC236}">
                <a16:creationId xmlns:a16="http://schemas.microsoft.com/office/drawing/2014/main" id="{58BCF089-2362-4EBF-BFB8-1CE571771207}"/>
              </a:ext>
            </a:extLst>
          </p:cNvPr>
          <p:cNvSpPr txBox="1"/>
          <p:nvPr/>
        </p:nvSpPr>
        <p:spPr>
          <a:xfrm>
            <a:off x="17068800" y="9917668"/>
            <a:ext cx="1295400" cy="369332"/>
          </a:xfrm>
          <a:prstGeom prst="rect">
            <a:avLst/>
          </a:prstGeom>
          <a:noFill/>
        </p:spPr>
        <p:txBody>
          <a:bodyPr wrap="square" rtlCol="0">
            <a:spAutoFit/>
          </a:bodyPr>
          <a:lstStyle/>
          <a:p>
            <a:r>
              <a:rPr lang="en-IN" dirty="0">
                <a:solidFill>
                  <a:schemeClr val="bg1"/>
                </a:solidFill>
                <a:latin typeface="Raleway" panose="020B0503030101060003" pitchFamily="34" charset="0"/>
              </a:rPr>
              <a:t>Slide 7</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EFEA"/>
        </a:solidFill>
        <a:effectLst/>
      </p:bgPr>
    </p:bg>
    <p:spTree>
      <p:nvGrpSpPr>
        <p:cNvPr id="1" name=""/>
        <p:cNvGrpSpPr/>
        <p:nvPr/>
      </p:nvGrpSpPr>
      <p:grpSpPr>
        <a:xfrm>
          <a:off x="0" y="0"/>
          <a:ext cx="0" cy="0"/>
          <a:chOff x="0" y="0"/>
          <a:chExt cx="0" cy="0"/>
        </a:xfrm>
      </p:grpSpPr>
      <p:sp>
        <p:nvSpPr>
          <p:cNvPr id="2" name="AutoShape 2"/>
          <p:cNvSpPr/>
          <p:nvPr/>
        </p:nvSpPr>
        <p:spPr>
          <a:xfrm>
            <a:off x="-183960" y="1028700"/>
            <a:ext cx="6096000" cy="8229600"/>
          </a:xfrm>
          <a:prstGeom prst="rect">
            <a:avLst/>
          </a:prstGeom>
          <a:solidFill>
            <a:srgbClr val="88A286">
              <a:alpha val="84705"/>
            </a:srgbClr>
          </a:solidFill>
        </p:spPr>
      </p:sp>
      <p:sp>
        <p:nvSpPr>
          <p:cNvPr id="3" name="TextBox 3"/>
          <p:cNvSpPr txBox="1"/>
          <p:nvPr/>
        </p:nvSpPr>
        <p:spPr>
          <a:xfrm rot="-5400000">
            <a:off x="-617548" y="4292204"/>
            <a:ext cx="6953650" cy="1702594"/>
          </a:xfrm>
          <a:prstGeom prst="rect">
            <a:avLst/>
          </a:prstGeom>
        </p:spPr>
        <p:txBody>
          <a:bodyPr lIns="0" tIns="0" rIns="0" bIns="0" rtlCol="0" anchor="t">
            <a:spAutoFit/>
          </a:bodyPr>
          <a:lstStyle/>
          <a:p>
            <a:pPr algn="ctr">
              <a:lnSpc>
                <a:spcPts val="6720"/>
              </a:lnSpc>
            </a:pPr>
            <a:r>
              <a:rPr lang="en-US" sz="5600">
                <a:solidFill>
                  <a:srgbClr val="EEEFEA"/>
                </a:solidFill>
                <a:latin typeface="Raleway Bold Italics"/>
              </a:rPr>
              <a:t>Benefits and real time usage</a:t>
            </a:r>
          </a:p>
        </p:txBody>
      </p:sp>
      <p:grpSp>
        <p:nvGrpSpPr>
          <p:cNvPr id="4" name="Group 4"/>
          <p:cNvGrpSpPr/>
          <p:nvPr/>
        </p:nvGrpSpPr>
        <p:grpSpPr>
          <a:xfrm>
            <a:off x="7460539" y="1028700"/>
            <a:ext cx="353207" cy="353207"/>
            <a:chOff x="0" y="0"/>
            <a:chExt cx="6350000" cy="6350000"/>
          </a:xfrm>
        </p:grpSpPr>
        <p:sp>
          <p:nvSpPr>
            <p:cNvPr id="5" name="Freeform 5"/>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88A286">
                <a:alpha val="84705"/>
              </a:srgbClr>
            </a:solidFill>
          </p:spPr>
        </p:sp>
      </p:grpSp>
      <p:grpSp>
        <p:nvGrpSpPr>
          <p:cNvPr id="6" name="Group 6"/>
          <p:cNvGrpSpPr/>
          <p:nvPr/>
        </p:nvGrpSpPr>
        <p:grpSpPr>
          <a:xfrm>
            <a:off x="8197592" y="858698"/>
            <a:ext cx="9417610" cy="8963946"/>
            <a:chOff x="0" y="0"/>
            <a:chExt cx="12556813" cy="11951928"/>
          </a:xfrm>
        </p:grpSpPr>
        <p:sp>
          <p:nvSpPr>
            <p:cNvPr id="7" name="TextBox 7"/>
            <p:cNvSpPr txBox="1"/>
            <p:nvPr/>
          </p:nvSpPr>
          <p:spPr>
            <a:xfrm>
              <a:off x="0" y="-9525"/>
              <a:ext cx="12556813" cy="2027482"/>
            </a:xfrm>
            <a:prstGeom prst="rect">
              <a:avLst/>
            </a:prstGeom>
          </p:spPr>
          <p:txBody>
            <a:bodyPr lIns="0" tIns="0" rIns="0" bIns="0" rtlCol="0" anchor="t">
              <a:spAutoFit/>
            </a:bodyPr>
            <a:lstStyle/>
            <a:p>
              <a:pPr>
                <a:lnSpc>
                  <a:spcPts val="6032"/>
                </a:lnSpc>
              </a:pPr>
              <a:r>
                <a:rPr lang="en-US" sz="5027" spc="-50">
                  <a:solidFill>
                    <a:srgbClr val="88A286"/>
                  </a:solidFill>
                  <a:latin typeface="Raleway Bold"/>
                </a:rPr>
                <a:t>Benefits and implementation of  our App</a:t>
              </a:r>
            </a:p>
          </p:txBody>
        </p:sp>
        <p:sp>
          <p:nvSpPr>
            <p:cNvPr id="8" name="TextBox 8"/>
            <p:cNvSpPr txBox="1"/>
            <p:nvPr/>
          </p:nvSpPr>
          <p:spPr>
            <a:xfrm>
              <a:off x="0" y="2236255"/>
              <a:ext cx="12556813" cy="9715673"/>
            </a:xfrm>
            <a:prstGeom prst="rect">
              <a:avLst/>
            </a:prstGeom>
          </p:spPr>
          <p:txBody>
            <a:bodyPr lIns="0" tIns="0" rIns="0" bIns="0" rtlCol="0" anchor="t">
              <a:spAutoFit/>
            </a:bodyPr>
            <a:lstStyle/>
            <a:p>
              <a:pPr>
                <a:lnSpc>
                  <a:spcPts val="4488"/>
                </a:lnSpc>
              </a:pPr>
              <a:r>
                <a:rPr lang="en-US" sz="2992">
                  <a:solidFill>
                    <a:srgbClr val="243327"/>
                  </a:solidFill>
                  <a:latin typeface="Raleway"/>
                </a:rPr>
                <a:t>By using ML model through our app it will be</a:t>
              </a:r>
            </a:p>
            <a:p>
              <a:pPr>
                <a:lnSpc>
                  <a:spcPts val="4488"/>
                </a:lnSpc>
              </a:pPr>
              <a:r>
                <a:rPr lang="en-US" sz="2992">
                  <a:solidFill>
                    <a:srgbClr val="243327"/>
                  </a:solidFill>
                  <a:latin typeface="Raleway"/>
                </a:rPr>
                <a:t>working like a software in  which by</a:t>
              </a:r>
            </a:p>
            <a:p>
              <a:pPr>
                <a:lnSpc>
                  <a:spcPts val="4488"/>
                </a:lnSpc>
              </a:pPr>
              <a:r>
                <a:rPr lang="en-US" sz="2992">
                  <a:solidFill>
                    <a:srgbClr val="243327"/>
                  </a:solidFill>
                  <a:latin typeface="Raleway"/>
                </a:rPr>
                <a:t>clicking a photo or scanning through our app </a:t>
              </a:r>
            </a:p>
            <a:p>
              <a:pPr>
                <a:lnSpc>
                  <a:spcPts val="4488"/>
                </a:lnSpc>
              </a:pPr>
              <a:r>
                <a:rPr lang="en-US" sz="2992">
                  <a:solidFill>
                    <a:srgbClr val="243327"/>
                  </a:solidFill>
                  <a:latin typeface="Raleway"/>
                </a:rPr>
                <a:t>,it  will help us to detect the</a:t>
              </a:r>
            </a:p>
            <a:p>
              <a:pPr>
                <a:lnSpc>
                  <a:spcPts val="4488"/>
                </a:lnSpc>
              </a:pPr>
              <a:r>
                <a:rPr lang="en-US" sz="2992">
                  <a:solidFill>
                    <a:srgbClr val="243327"/>
                  </a:solidFill>
                  <a:latin typeface="Raleway"/>
                </a:rPr>
                <a:t> diseases and problems the plant is</a:t>
              </a:r>
            </a:p>
            <a:p>
              <a:pPr>
                <a:lnSpc>
                  <a:spcPts val="4488"/>
                </a:lnSpc>
              </a:pPr>
              <a:r>
                <a:rPr lang="en-US" sz="2992">
                  <a:solidFill>
                    <a:srgbClr val="243327"/>
                  </a:solidFill>
                  <a:latin typeface="Raleway"/>
                </a:rPr>
                <a:t>suffering. The photo will be uploaded to the app server and it will be processed on the cloud and it will return the required information.</a:t>
              </a:r>
            </a:p>
            <a:p>
              <a:pPr>
                <a:lnSpc>
                  <a:spcPts val="4488"/>
                </a:lnSpc>
              </a:pPr>
              <a:r>
                <a:rPr lang="en-US" sz="2992">
                  <a:solidFill>
                    <a:srgbClr val="243327"/>
                  </a:solidFill>
                  <a:latin typeface="Raleway"/>
                </a:rPr>
                <a:t>A farmer can further know about the plant survival , pesticides , manures and fertilizers</a:t>
              </a:r>
            </a:p>
            <a:p>
              <a:pPr>
                <a:lnSpc>
                  <a:spcPts val="4488"/>
                </a:lnSpc>
              </a:pPr>
              <a:r>
                <a:rPr lang="en-US" sz="2992">
                  <a:solidFill>
                    <a:srgbClr val="243327"/>
                  </a:solidFill>
                  <a:latin typeface="Raleway"/>
                </a:rPr>
                <a:t>that should be given to it . </a:t>
              </a:r>
            </a:p>
            <a:p>
              <a:pPr>
                <a:lnSpc>
                  <a:spcPts val="4488"/>
                </a:lnSpc>
              </a:pPr>
              <a:r>
                <a:rPr lang="en-US" sz="2992">
                  <a:solidFill>
                    <a:srgbClr val="243327"/>
                  </a:solidFill>
                  <a:latin typeface="Raleway"/>
                </a:rPr>
                <a:t>it will improve the efficiency and profit margins for farmers.</a:t>
              </a:r>
            </a:p>
          </p:txBody>
        </p:sp>
      </p:grpSp>
      <p:sp>
        <p:nvSpPr>
          <p:cNvPr id="10" name="TextBox 9">
            <a:extLst>
              <a:ext uri="{FF2B5EF4-FFF2-40B4-BE49-F238E27FC236}">
                <a16:creationId xmlns:a16="http://schemas.microsoft.com/office/drawing/2014/main" id="{CCD4DFA7-8DDE-4E1F-A243-C8331E494217}"/>
              </a:ext>
            </a:extLst>
          </p:cNvPr>
          <p:cNvSpPr txBox="1"/>
          <p:nvPr/>
        </p:nvSpPr>
        <p:spPr>
          <a:xfrm>
            <a:off x="17068800" y="9917668"/>
            <a:ext cx="1295400" cy="369332"/>
          </a:xfrm>
          <a:prstGeom prst="rect">
            <a:avLst/>
          </a:prstGeom>
          <a:noFill/>
        </p:spPr>
        <p:txBody>
          <a:bodyPr wrap="square" rtlCol="0">
            <a:spAutoFit/>
          </a:bodyPr>
          <a:lstStyle/>
          <a:p>
            <a:r>
              <a:rPr lang="en-IN" dirty="0">
                <a:latin typeface="Raleway" panose="020B0503030101060003" pitchFamily="34" charset="0"/>
              </a:rPr>
              <a:t>Slide 8</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43327"/>
        </a:solidFill>
        <a:effectLst/>
      </p:bgPr>
    </p:bg>
    <p:spTree>
      <p:nvGrpSpPr>
        <p:cNvPr id="1" name=""/>
        <p:cNvGrpSpPr/>
        <p:nvPr/>
      </p:nvGrpSpPr>
      <p:grpSpPr>
        <a:xfrm>
          <a:off x="0" y="0"/>
          <a:ext cx="0" cy="0"/>
          <a:chOff x="0" y="0"/>
          <a:chExt cx="0" cy="0"/>
        </a:xfrm>
      </p:grpSpPr>
      <p:sp>
        <p:nvSpPr>
          <p:cNvPr id="2" name="AutoShape 2"/>
          <p:cNvSpPr/>
          <p:nvPr/>
        </p:nvSpPr>
        <p:spPr>
          <a:xfrm>
            <a:off x="-209550" y="1028700"/>
            <a:ext cx="4095750" cy="8229600"/>
          </a:xfrm>
          <a:prstGeom prst="rect">
            <a:avLst/>
          </a:prstGeom>
          <a:solidFill>
            <a:srgbClr val="88A286">
              <a:alpha val="84705"/>
            </a:srgbClr>
          </a:solidFill>
        </p:spPr>
      </p:sp>
      <p:grpSp>
        <p:nvGrpSpPr>
          <p:cNvPr id="3" name="Group 3"/>
          <p:cNvGrpSpPr/>
          <p:nvPr/>
        </p:nvGrpSpPr>
        <p:grpSpPr>
          <a:xfrm>
            <a:off x="4099444" y="1161884"/>
            <a:ext cx="4191400" cy="4630734"/>
            <a:chOff x="0" y="0"/>
            <a:chExt cx="5588533" cy="6174312"/>
          </a:xfrm>
        </p:grpSpPr>
        <p:sp>
          <p:nvSpPr>
            <p:cNvPr id="4" name="TextBox 4"/>
            <p:cNvSpPr txBox="1"/>
            <p:nvPr/>
          </p:nvSpPr>
          <p:spPr>
            <a:xfrm>
              <a:off x="0" y="-9525"/>
              <a:ext cx="5588533" cy="652463"/>
            </a:xfrm>
            <a:prstGeom prst="rect">
              <a:avLst/>
            </a:prstGeom>
          </p:spPr>
          <p:txBody>
            <a:bodyPr lIns="0" tIns="0" rIns="0" bIns="0" rtlCol="0" anchor="t">
              <a:spAutoFit/>
            </a:bodyPr>
            <a:lstStyle/>
            <a:p>
              <a:pPr>
                <a:lnSpc>
                  <a:spcPts val="3839"/>
                </a:lnSpc>
              </a:pPr>
              <a:r>
                <a:rPr lang="en-US" sz="3199" spc="319">
                  <a:solidFill>
                    <a:srgbClr val="EEEFEA"/>
                  </a:solidFill>
                  <a:latin typeface="Raleway"/>
                </a:rPr>
                <a:t>LOW ON BUDGET</a:t>
              </a:r>
            </a:p>
          </p:txBody>
        </p:sp>
        <p:sp>
          <p:nvSpPr>
            <p:cNvPr id="5" name="TextBox 5"/>
            <p:cNvSpPr txBox="1"/>
            <p:nvPr/>
          </p:nvSpPr>
          <p:spPr>
            <a:xfrm>
              <a:off x="0" y="1330214"/>
              <a:ext cx="5588533" cy="4844098"/>
            </a:xfrm>
            <a:prstGeom prst="rect">
              <a:avLst/>
            </a:prstGeom>
          </p:spPr>
          <p:txBody>
            <a:bodyPr lIns="0" tIns="0" rIns="0" bIns="0" rtlCol="0" anchor="t">
              <a:spAutoFit/>
            </a:bodyPr>
            <a:lstStyle/>
            <a:p>
              <a:pPr>
                <a:lnSpc>
                  <a:spcPts val="4199"/>
                </a:lnSpc>
              </a:pPr>
              <a:r>
                <a:rPr lang="en-US" sz="2800">
                  <a:solidFill>
                    <a:srgbClr val="EEEFEA"/>
                  </a:solidFill>
                  <a:latin typeface="Raleway"/>
                </a:rPr>
                <a:t>Keeping in mind our target audience, we</a:t>
              </a:r>
            </a:p>
            <a:p>
              <a:pPr>
                <a:lnSpc>
                  <a:spcPts val="4199"/>
                </a:lnSpc>
              </a:pPr>
              <a:r>
                <a:rPr lang="en-US" sz="2800">
                  <a:solidFill>
                    <a:srgbClr val="EEEFEA"/>
                  </a:solidFill>
                  <a:latin typeface="Raleway"/>
                </a:rPr>
                <a:t>are designing this project to work on the least technological smartphone</a:t>
              </a:r>
            </a:p>
            <a:p>
              <a:pPr>
                <a:lnSpc>
                  <a:spcPts val="4200"/>
                </a:lnSpc>
              </a:pPr>
              <a:r>
                <a:rPr lang="en-US" sz="2800">
                  <a:solidFill>
                    <a:srgbClr val="EEEFEA"/>
                  </a:solidFill>
                  <a:latin typeface="Raleway"/>
                </a:rPr>
                <a:t>available.</a:t>
              </a:r>
            </a:p>
          </p:txBody>
        </p:sp>
        <p:sp>
          <p:nvSpPr>
            <p:cNvPr id="6" name="AutoShape 6"/>
            <p:cNvSpPr/>
            <p:nvPr/>
          </p:nvSpPr>
          <p:spPr>
            <a:xfrm>
              <a:off x="0" y="907939"/>
              <a:ext cx="1524000" cy="127000"/>
            </a:xfrm>
            <a:prstGeom prst="rect">
              <a:avLst/>
            </a:prstGeom>
            <a:solidFill>
              <a:srgbClr val="88A286"/>
            </a:solidFill>
          </p:spPr>
        </p:sp>
      </p:grpSp>
      <p:grpSp>
        <p:nvGrpSpPr>
          <p:cNvPr id="7" name="Group 7"/>
          <p:cNvGrpSpPr/>
          <p:nvPr/>
        </p:nvGrpSpPr>
        <p:grpSpPr>
          <a:xfrm>
            <a:off x="8665843" y="1161884"/>
            <a:ext cx="4191400" cy="4062806"/>
            <a:chOff x="0" y="0"/>
            <a:chExt cx="5588533" cy="5417074"/>
          </a:xfrm>
        </p:grpSpPr>
        <p:sp>
          <p:nvSpPr>
            <p:cNvPr id="8" name="TextBox 8"/>
            <p:cNvSpPr txBox="1"/>
            <p:nvPr/>
          </p:nvSpPr>
          <p:spPr>
            <a:xfrm>
              <a:off x="0" y="-9525"/>
              <a:ext cx="5588533" cy="1295400"/>
            </a:xfrm>
            <a:prstGeom prst="rect">
              <a:avLst/>
            </a:prstGeom>
          </p:spPr>
          <p:txBody>
            <a:bodyPr lIns="0" tIns="0" rIns="0" bIns="0" rtlCol="0" anchor="t">
              <a:spAutoFit/>
            </a:bodyPr>
            <a:lstStyle/>
            <a:p>
              <a:pPr>
                <a:lnSpc>
                  <a:spcPts val="3839"/>
                </a:lnSpc>
              </a:pPr>
              <a:r>
                <a:rPr lang="en-US" sz="3199" spc="319">
                  <a:solidFill>
                    <a:srgbClr val="EEEFEA"/>
                  </a:solidFill>
                  <a:latin typeface="Raleway Italics"/>
                </a:rPr>
                <a:t>WE CARE ABOUT OUR COSTUMERS</a:t>
              </a:r>
            </a:p>
          </p:txBody>
        </p:sp>
        <p:sp>
          <p:nvSpPr>
            <p:cNvPr id="9" name="TextBox 9"/>
            <p:cNvSpPr txBox="1"/>
            <p:nvPr/>
          </p:nvSpPr>
          <p:spPr>
            <a:xfrm>
              <a:off x="0" y="1973151"/>
              <a:ext cx="5588533" cy="3443923"/>
            </a:xfrm>
            <a:prstGeom prst="rect">
              <a:avLst/>
            </a:prstGeom>
          </p:spPr>
          <p:txBody>
            <a:bodyPr lIns="0" tIns="0" rIns="0" bIns="0" rtlCol="0" anchor="t">
              <a:spAutoFit/>
            </a:bodyPr>
            <a:lstStyle/>
            <a:p>
              <a:pPr>
                <a:lnSpc>
                  <a:spcPts val="4199"/>
                </a:lnSpc>
              </a:pPr>
              <a:r>
                <a:rPr lang="en-US" sz="2800">
                  <a:solidFill>
                    <a:srgbClr val="EEEFEA"/>
                  </a:solidFill>
                  <a:latin typeface="Raleway"/>
                </a:rPr>
                <a:t>As farmers don’t have a high-end</a:t>
              </a:r>
            </a:p>
            <a:p>
              <a:pPr>
                <a:lnSpc>
                  <a:spcPts val="4200"/>
                </a:lnSpc>
              </a:pPr>
              <a:r>
                <a:rPr lang="en-US" sz="2800">
                  <a:solidFill>
                    <a:srgbClr val="EEEFEA"/>
                  </a:solidFill>
                  <a:latin typeface="Raleway"/>
                </a:rPr>
                <a:t>smartphone which comes with great specifications.</a:t>
              </a:r>
            </a:p>
          </p:txBody>
        </p:sp>
        <p:sp>
          <p:nvSpPr>
            <p:cNvPr id="10" name="AutoShape 10"/>
            <p:cNvSpPr/>
            <p:nvPr/>
          </p:nvSpPr>
          <p:spPr>
            <a:xfrm>
              <a:off x="0" y="1550876"/>
              <a:ext cx="1524000" cy="127000"/>
            </a:xfrm>
            <a:prstGeom prst="rect">
              <a:avLst/>
            </a:prstGeom>
            <a:solidFill>
              <a:srgbClr val="88A286"/>
            </a:solidFill>
          </p:spPr>
        </p:sp>
      </p:grpSp>
      <p:grpSp>
        <p:nvGrpSpPr>
          <p:cNvPr id="11" name="Group 11"/>
          <p:cNvGrpSpPr/>
          <p:nvPr/>
        </p:nvGrpSpPr>
        <p:grpSpPr>
          <a:xfrm>
            <a:off x="13667266" y="1009484"/>
            <a:ext cx="4409817" cy="8096416"/>
            <a:chOff x="0" y="0"/>
            <a:chExt cx="5879756" cy="10795221"/>
          </a:xfrm>
        </p:grpSpPr>
        <p:sp>
          <p:nvSpPr>
            <p:cNvPr id="12" name="TextBox 12"/>
            <p:cNvSpPr txBox="1"/>
            <p:nvPr/>
          </p:nvSpPr>
          <p:spPr>
            <a:xfrm>
              <a:off x="0" y="-19050"/>
              <a:ext cx="5879756" cy="2048374"/>
            </a:xfrm>
            <a:prstGeom prst="rect">
              <a:avLst/>
            </a:prstGeom>
          </p:spPr>
          <p:txBody>
            <a:bodyPr lIns="0" tIns="0" rIns="0" bIns="0" rtlCol="0" anchor="t">
              <a:spAutoFit/>
            </a:bodyPr>
            <a:lstStyle/>
            <a:p>
              <a:pPr>
                <a:lnSpc>
                  <a:spcPts val="4040"/>
                </a:lnSpc>
              </a:pPr>
              <a:r>
                <a:rPr lang="en-US" sz="3366" spc="336">
                  <a:solidFill>
                    <a:srgbClr val="EEEFEA"/>
                  </a:solidFill>
                  <a:latin typeface="Raleway Italics"/>
                </a:rPr>
                <a:t>SMARTPHONE</a:t>
              </a:r>
            </a:p>
            <a:p>
              <a:pPr>
                <a:lnSpc>
                  <a:spcPts val="4040"/>
                </a:lnSpc>
              </a:pPr>
              <a:r>
                <a:rPr lang="en-US" sz="3366" spc="336">
                  <a:solidFill>
                    <a:srgbClr val="EEEFEA"/>
                  </a:solidFill>
                  <a:latin typeface="Raleway Italics"/>
                </a:rPr>
                <a:t>REQUIREMENTS ARE</a:t>
              </a:r>
            </a:p>
          </p:txBody>
        </p:sp>
        <p:sp>
          <p:nvSpPr>
            <p:cNvPr id="13" name="TextBox 13"/>
            <p:cNvSpPr txBox="1"/>
            <p:nvPr/>
          </p:nvSpPr>
          <p:spPr>
            <a:xfrm>
              <a:off x="0" y="2737832"/>
              <a:ext cx="5879756" cy="8057389"/>
            </a:xfrm>
            <a:prstGeom prst="rect">
              <a:avLst/>
            </a:prstGeom>
          </p:spPr>
          <p:txBody>
            <a:bodyPr lIns="0" tIns="0" rIns="0" bIns="0" rtlCol="0" anchor="t">
              <a:spAutoFit/>
            </a:bodyPr>
            <a:lstStyle/>
            <a:p>
              <a:pPr>
                <a:lnSpc>
                  <a:spcPts val="4418"/>
                </a:lnSpc>
              </a:pPr>
              <a:r>
                <a:rPr lang="en-US" sz="2945" dirty="0">
                  <a:solidFill>
                    <a:srgbClr val="EEEFEA"/>
                  </a:solidFill>
                  <a:latin typeface="Raleway"/>
                </a:rPr>
                <a:t>Decent camera </a:t>
              </a:r>
            </a:p>
            <a:p>
              <a:pPr>
                <a:lnSpc>
                  <a:spcPts val="4418"/>
                </a:lnSpc>
              </a:pPr>
              <a:r>
                <a:rPr lang="en-US" sz="1775" dirty="0">
                  <a:solidFill>
                    <a:srgbClr val="EEEFEA"/>
                  </a:solidFill>
                  <a:latin typeface="Raleway"/>
                </a:rPr>
                <a:t>Minimum 1 </a:t>
              </a:r>
              <a:r>
                <a:rPr lang="en-US" sz="1775" dirty="0" err="1">
                  <a:solidFill>
                    <a:srgbClr val="EEEFEA"/>
                  </a:solidFill>
                  <a:latin typeface="Raleway"/>
                </a:rPr>
                <a:t>gb</a:t>
              </a:r>
              <a:r>
                <a:rPr lang="en-US" sz="1775" dirty="0">
                  <a:solidFill>
                    <a:srgbClr val="EEEFEA"/>
                  </a:solidFill>
                  <a:latin typeface="Raleway"/>
                </a:rPr>
                <a:t> of ram </a:t>
              </a:r>
            </a:p>
            <a:p>
              <a:pPr>
                <a:lnSpc>
                  <a:spcPts val="4418"/>
                </a:lnSpc>
              </a:pPr>
              <a:r>
                <a:rPr lang="en-US" sz="1775" dirty="0">
                  <a:solidFill>
                    <a:srgbClr val="EEEFEA"/>
                  </a:solidFill>
                  <a:latin typeface="Raleway"/>
                </a:rPr>
                <a:t>16 </a:t>
              </a:r>
              <a:r>
                <a:rPr lang="en-US" sz="1775" dirty="0" err="1">
                  <a:solidFill>
                    <a:srgbClr val="EEEFEA"/>
                  </a:solidFill>
                  <a:latin typeface="Raleway"/>
                </a:rPr>
                <a:t>gb</a:t>
              </a:r>
              <a:r>
                <a:rPr lang="en-US" sz="1775" dirty="0">
                  <a:solidFill>
                    <a:srgbClr val="EEEFEA"/>
                  </a:solidFill>
                  <a:latin typeface="Raleway"/>
                </a:rPr>
                <a:t> storage (our process will be cloud</a:t>
              </a:r>
            </a:p>
            <a:p>
              <a:pPr>
                <a:lnSpc>
                  <a:spcPts val="4418"/>
                </a:lnSpc>
              </a:pPr>
              <a:r>
                <a:rPr lang="en-US" sz="1775" dirty="0">
                  <a:solidFill>
                    <a:srgbClr val="EEEFEA"/>
                  </a:solidFill>
                  <a:latin typeface="Raleway"/>
                </a:rPr>
                <a:t>based so storage criteria is mostly insignificant)</a:t>
              </a:r>
            </a:p>
            <a:p>
              <a:pPr>
                <a:lnSpc>
                  <a:spcPts val="4418"/>
                </a:lnSpc>
              </a:pPr>
              <a:r>
                <a:rPr lang="en-US" sz="1775" dirty="0">
                  <a:solidFill>
                    <a:srgbClr val="EEEFEA"/>
                  </a:solidFill>
                  <a:latin typeface="Raleway"/>
                </a:rPr>
                <a:t>Data connection is required as project</a:t>
              </a:r>
            </a:p>
            <a:p>
              <a:pPr>
                <a:lnSpc>
                  <a:spcPts val="4418"/>
                </a:lnSpc>
              </a:pPr>
              <a:r>
                <a:rPr lang="en-US" sz="1775" dirty="0">
                  <a:solidFill>
                    <a:srgbClr val="EEEFEA"/>
                  </a:solidFill>
                  <a:latin typeface="Raleway"/>
                </a:rPr>
                <a:t>will require data to upload images to cloud and retrieve results.</a:t>
              </a:r>
            </a:p>
          </p:txBody>
        </p:sp>
        <p:sp>
          <p:nvSpPr>
            <p:cNvPr id="14" name="AutoShape 14"/>
            <p:cNvSpPr/>
            <p:nvPr/>
          </p:nvSpPr>
          <p:spPr>
            <a:xfrm>
              <a:off x="0" y="2308135"/>
              <a:ext cx="1603417" cy="133618"/>
            </a:xfrm>
            <a:prstGeom prst="rect">
              <a:avLst/>
            </a:prstGeom>
            <a:solidFill>
              <a:srgbClr val="88A286"/>
            </a:solidFill>
          </p:spPr>
        </p:sp>
      </p:grpSp>
      <p:grpSp>
        <p:nvGrpSpPr>
          <p:cNvPr id="15" name="Group 15"/>
          <p:cNvGrpSpPr/>
          <p:nvPr/>
        </p:nvGrpSpPr>
        <p:grpSpPr>
          <a:xfrm>
            <a:off x="13140151" y="3272535"/>
            <a:ext cx="204716" cy="204716"/>
            <a:chOff x="0" y="0"/>
            <a:chExt cx="6350000" cy="6350000"/>
          </a:xfrm>
        </p:grpSpPr>
        <p:sp>
          <p:nvSpPr>
            <p:cNvPr id="16" name="Freeform 1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88A286"/>
            </a:solidFill>
          </p:spPr>
        </p:sp>
      </p:grpSp>
      <p:sp>
        <p:nvSpPr>
          <p:cNvPr id="17" name="TextBox 17"/>
          <p:cNvSpPr txBox="1"/>
          <p:nvPr/>
        </p:nvSpPr>
        <p:spPr>
          <a:xfrm rot="-5400000">
            <a:off x="-1595636" y="4292204"/>
            <a:ext cx="7048896" cy="1702594"/>
          </a:xfrm>
          <a:prstGeom prst="rect">
            <a:avLst/>
          </a:prstGeom>
        </p:spPr>
        <p:txBody>
          <a:bodyPr lIns="0" tIns="0" rIns="0" bIns="0" rtlCol="0" anchor="t">
            <a:spAutoFit/>
          </a:bodyPr>
          <a:lstStyle/>
          <a:p>
            <a:pPr algn="ctr">
              <a:lnSpc>
                <a:spcPts val="6720"/>
              </a:lnSpc>
            </a:pPr>
            <a:r>
              <a:rPr lang="en-US" sz="5600" spc="280">
                <a:solidFill>
                  <a:srgbClr val="EEEFEA"/>
                </a:solidFill>
                <a:latin typeface="Raleway Bold Italics"/>
              </a:rPr>
              <a:t>HARDWARE</a:t>
            </a:r>
          </a:p>
          <a:p>
            <a:pPr algn="ctr">
              <a:lnSpc>
                <a:spcPts val="6720"/>
              </a:lnSpc>
            </a:pPr>
            <a:r>
              <a:rPr lang="en-US" sz="1687" spc="84">
                <a:solidFill>
                  <a:srgbClr val="EEEFEA"/>
                </a:solidFill>
                <a:latin typeface="Arimo Bold Italics"/>
              </a:rPr>
              <a:t>REQUIREMENT</a:t>
            </a:r>
          </a:p>
        </p:txBody>
      </p:sp>
      <p:grpSp>
        <p:nvGrpSpPr>
          <p:cNvPr id="18" name="Group 18"/>
          <p:cNvGrpSpPr/>
          <p:nvPr/>
        </p:nvGrpSpPr>
        <p:grpSpPr>
          <a:xfrm>
            <a:off x="13207188" y="4473326"/>
            <a:ext cx="204716" cy="204716"/>
            <a:chOff x="0" y="0"/>
            <a:chExt cx="6350000" cy="6350000"/>
          </a:xfrm>
        </p:grpSpPr>
        <p:sp>
          <p:nvSpPr>
            <p:cNvPr id="19" name="Freeform 1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88A286"/>
            </a:solidFill>
          </p:spPr>
        </p:sp>
      </p:grpSp>
      <p:grpSp>
        <p:nvGrpSpPr>
          <p:cNvPr id="20" name="Group 20"/>
          <p:cNvGrpSpPr/>
          <p:nvPr/>
        </p:nvGrpSpPr>
        <p:grpSpPr>
          <a:xfrm>
            <a:off x="13242509" y="6084379"/>
            <a:ext cx="204716" cy="204716"/>
            <a:chOff x="0" y="0"/>
            <a:chExt cx="6350000" cy="6350000"/>
          </a:xfrm>
        </p:grpSpPr>
        <p:sp>
          <p:nvSpPr>
            <p:cNvPr id="21" name="Freeform 21"/>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88A286"/>
            </a:solidFill>
          </p:spPr>
        </p:sp>
      </p:grpSp>
      <p:sp>
        <p:nvSpPr>
          <p:cNvPr id="23" name="TextBox 22">
            <a:extLst>
              <a:ext uri="{FF2B5EF4-FFF2-40B4-BE49-F238E27FC236}">
                <a16:creationId xmlns:a16="http://schemas.microsoft.com/office/drawing/2014/main" id="{B40E96C1-E25F-467D-8450-B03CD058B901}"/>
              </a:ext>
            </a:extLst>
          </p:cNvPr>
          <p:cNvSpPr txBox="1"/>
          <p:nvPr/>
        </p:nvSpPr>
        <p:spPr>
          <a:xfrm>
            <a:off x="17068800" y="9917668"/>
            <a:ext cx="1295400" cy="369332"/>
          </a:xfrm>
          <a:prstGeom prst="rect">
            <a:avLst/>
          </a:prstGeom>
          <a:noFill/>
        </p:spPr>
        <p:txBody>
          <a:bodyPr wrap="square" rtlCol="0">
            <a:spAutoFit/>
          </a:bodyPr>
          <a:lstStyle/>
          <a:p>
            <a:r>
              <a:rPr lang="en-IN" dirty="0">
                <a:solidFill>
                  <a:schemeClr val="bg1"/>
                </a:solidFill>
                <a:latin typeface="Raleway" panose="020B0503030101060003" pitchFamily="34" charset="0"/>
              </a:rPr>
              <a:t>Slide 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4C8BA09CD6D3846A44E22C6E860097D" ma:contentTypeVersion="5" ma:contentTypeDescription="Create a new document." ma:contentTypeScope="" ma:versionID="78fb50b6c559ecb9f5945a4642fe65f3">
  <xsd:schema xmlns:xsd="http://www.w3.org/2001/XMLSchema" xmlns:xs="http://www.w3.org/2001/XMLSchema" xmlns:p="http://schemas.microsoft.com/office/2006/metadata/properties" xmlns:ns2="af980892-4a33-4904-8444-76c39659c156" targetNamespace="http://schemas.microsoft.com/office/2006/metadata/properties" ma:root="true" ma:fieldsID="83e0023f1a8cfaff742abd9e08cbadb3" ns2:_="">
    <xsd:import namespace="af980892-4a33-4904-8444-76c39659c15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980892-4a33-4904-8444-76c39659c15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7F57AF3-2540-439C-ACA8-EACB6D761EB0}"/>
</file>

<file path=customXml/itemProps2.xml><?xml version="1.0" encoding="utf-8"?>
<ds:datastoreItem xmlns:ds="http://schemas.openxmlformats.org/officeDocument/2006/customXml" ds:itemID="{0576FBD9-CBE6-444E-B993-01C8D290B25F}"/>
</file>

<file path=customXml/itemProps3.xml><?xml version="1.0" encoding="utf-8"?>
<ds:datastoreItem xmlns:ds="http://schemas.openxmlformats.org/officeDocument/2006/customXml" ds:itemID="{5B28E090-B3C8-419E-92B1-8A25545B3E25}"/>
</file>

<file path=docProps/app.xml><?xml version="1.0" encoding="utf-8"?>
<Properties xmlns="http://schemas.openxmlformats.org/officeDocument/2006/extended-properties" xmlns:vt="http://schemas.openxmlformats.org/officeDocument/2006/docPropsVTypes">
  <TotalTime>15</TotalTime>
  <Words>733</Words>
  <Application>Microsoft Office PowerPoint</Application>
  <PresentationFormat>Custom</PresentationFormat>
  <Paragraphs>106</Paragraphs>
  <Slides>12</Slides>
  <Notes>0</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12</vt:i4>
      </vt:variant>
    </vt:vector>
  </HeadingPairs>
  <TitlesOfParts>
    <vt:vector size="29" baseType="lpstr">
      <vt:lpstr>Sanchez</vt:lpstr>
      <vt:lpstr>League Spartan</vt:lpstr>
      <vt:lpstr>Calibri</vt:lpstr>
      <vt:lpstr>Raleway</vt:lpstr>
      <vt:lpstr>Arimo</vt:lpstr>
      <vt:lpstr>Arial</vt:lpstr>
      <vt:lpstr>Glacial Indifference</vt:lpstr>
      <vt:lpstr>Open Sans Light</vt:lpstr>
      <vt:lpstr>Aileron Regular Italics</vt:lpstr>
      <vt:lpstr>Raleway Italics</vt:lpstr>
      <vt:lpstr>Open Sans Light Bold</vt:lpstr>
      <vt:lpstr>Arimo Bold Italics</vt:lpstr>
      <vt:lpstr>Raleway Bold Italics</vt:lpstr>
      <vt:lpstr>Glacial Indifference Italics</vt:lpstr>
      <vt:lpstr>Raleway Bold</vt:lpstr>
      <vt:lpstr>Glacial Indifference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Realtime plant health monitor system</dc:title>
  <dc:creator>Vaibhav Joshi</dc:creator>
  <cp:lastModifiedBy>Vaibhav Joshi</cp:lastModifiedBy>
  <cp:revision>4</cp:revision>
  <dcterms:created xsi:type="dcterms:W3CDTF">2006-08-16T00:00:00Z</dcterms:created>
  <dcterms:modified xsi:type="dcterms:W3CDTF">2020-09-02T18:11:56Z</dcterms:modified>
  <dc:identifier>DAEGkZj2vMs</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0x01010084C8BA09CD6D3846A44E22C6E860097D</vt:lpwstr>
  </property>
</Properties>
</file>

<file path=docProps/thumbnail.jpeg>
</file>